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5" r:id="rId5"/>
    <p:sldMasterId id="214748367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6858000" cx="12192000"/>
  <p:notesSz cx="7772400" cy="10058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7566D1B-56CB-4990-8D8B-2ACEC88C8E2D}">
  <a:tblStyle styleId="{77566D1B-56CB-4990-8D8B-2ACEC88C8E2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08"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368675" cy="504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402138" y="0"/>
            <a:ext cx="3368675" cy="5048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77875" y="4840288"/>
            <a:ext cx="6216650" cy="39608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553575"/>
            <a:ext cx="3368675" cy="5048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402138" y="9553575"/>
            <a:ext cx="3368675" cy="5048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11af292c7_0_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11af292c7_0_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111af292c7_0_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635755cbc_0_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635755cbc_0_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g12635755cbc_0_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2631b47c40_0_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2631b47c40_0_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2631b47c40_0_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631b47c40_0_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631b47c40_0_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2631b47c40_0_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a4c6b3280790a4_18: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a4c6b3280790a4_18: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1a4c6b3280790a4_18: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2631b47cbe_0_2: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2631b47cbe_0_2: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12631b47cbe_0_2: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a4c6b3280790a4_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a4c6b3280790a4_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1a4c6b3280790a4_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a4c6b3280790a4_2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a4c6b3280790a4_2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g11a4c6b3280790a4_2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b5f0cfcb8_0_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b5f0cfcb8_0_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1b5f0cfcb8_0_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b5f0cfcb8_0_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b5f0cfcb8_0_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g11b5f0cfcb8_0_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b5f0cfcb8_0_17: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b5f0cfcb8_0_17: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11b5f0cfcb8_0_17: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1b5f0cfcb8_0_3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1b5f0cfcb8_0_3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1b5f0cfcb8_0_3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b5f0cfcb8_0_3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b5f0cfcb8_0_3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g11b5f0cfcb8_0_3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1b5f0cfcb8_0_42: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1b5f0cfcb8_0_42: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1b5f0cfcb8_0_42: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c2030f9e3_0_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c2030f9e3_0_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1c2030f9e3_0_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288783cfef_0_5: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288783cfef_0_5: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g1288783cfef_0_5: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88783cfef_0_1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88783cfef_0_1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1288783cfef_0_1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88783cfef_0_2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88783cfef_0_2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1288783cfef_0_2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8bbb706f626fa2_3: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8bbb706f626fa2_3: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d8bbb706f626fa2_3: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a2f5f0404_0_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a2f5f0404_0_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12a2f5f0404_0_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3: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2a2f5f0404_0_13: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2a2f5f0404_0_13: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12a2f5f0404_0_13: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2a2f5f0404_0_30: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2a2f5f0404_0_30: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2a2f5f0404_0_30: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a2f5f0404_0_4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a2f5f0404_0_4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2a2f5f0404_0_4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2a2f5f0404_0_5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2a2f5f0404_0_5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12a2f5f0404_0_5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2a2f5f0404_0_6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2a2f5f0404_0_6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g12a2f5f0404_0_6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a2f5f0404_0_92: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a2f5f0404_0_92: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g12a2f5f0404_0_92: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a2f5f0404_0_105: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a2f5f0404_0_105: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2a2f5f0404_0_105: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2a2f5f0404_0_122: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2a2f5f0404_0_122: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12a2f5f0404_0_122: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2a2f5f0404_0_138: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2a2f5f0404_0_138: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12a2f5f0404_0_138: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2a2f5f0404_0_148: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2a2f5f0404_0_148: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g12a2f5f0404_0_148: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0: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a2f5f0404_0_156: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a2f5f0404_0_156: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g12a2f5f0404_0_156: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a7ff835f9_0_68: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a7ff835f9_0_68: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g12a7ff835f9_0_68: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1: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p31: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8: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8: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4:notes"/>
          <p:cNvSpPr txBox="1"/>
          <p:nvPr>
            <p:ph idx="1" type="body"/>
          </p:nvPr>
        </p:nvSpPr>
        <p:spPr>
          <a:xfrm>
            <a:off x="777875" y="4840288"/>
            <a:ext cx="6216650" cy="3960812"/>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4:notes"/>
          <p:cNvSpPr/>
          <p:nvPr>
            <p:ph idx="2" type="sldImg"/>
          </p:nvPr>
        </p:nvSpPr>
        <p:spPr>
          <a:xfrm>
            <a:off x="869950" y="1257300"/>
            <a:ext cx="6032500" cy="33940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1129dcedd0_0_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1129dcedd0_0_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1129dcedd0_0_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129dcedd0_0_15: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129dcedd0_0_15: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1129dcedd0_0_15: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129dcedd0_0_24:notes"/>
          <p:cNvSpPr/>
          <p:nvPr>
            <p:ph idx="2" type="sldImg"/>
          </p:nvPr>
        </p:nvSpPr>
        <p:spPr>
          <a:xfrm>
            <a:off x="869950" y="1257300"/>
            <a:ext cx="6032400" cy="33942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129dcedd0_0_24:notes"/>
          <p:cNvSpPr txBox="1"/>
          <p:nvPr>
            <p:ph idx="1" type="body"/>
          </p:nvPr>
        </p:nvSpPr>
        <p:spPr>
          <a:xfrm>
            <a:off x="777875" y="4840288"/>
            <a:ext cx="6216600" cy="3960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11129dcedd0_0_24:notes"/>
          <p:cNvSpPr txBox="1"/>
          <p:nvPr>
            <p:ph idx="12" type="sldNum"/>
          </p:nvPr>
        </p:nvSpPr>
        <p:spPr>
          <a:xfrm>
            <a:off x="4402138" y="9553575"/>
            <a:ext cx="3368700" cy="504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2"/>
          <p:cNvSpPr/>
          <p:nvPr/>
        </p:nvSpPr>
        <p:spPr>
          <a:xfrm>
            <a:off x="0" y="3352800"/>
            <a:ext cx="11582400" cy="2743200"/>
          </a:xfrm>
          <a:prstGeom prst="rect">
            <a:avLst/>
          </a:prstGeom>
          <a:solidFill>
            <a:srgbClr val="1011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 name="Google Shape;21;p2"/>
          <p:cNvSpPr/>
          <p:nvPr/>
        </p:nvSpPr>
        <p:spPr>
          <a:xfrm>
            <a:off x="3860800" y="6096000"/>
            <a:ext cx="3860800" cy="76200"/>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2"/>
          <p:cNvSpPr/>
          <p:nvPr/>
        </p:nvSpPr>
        <p:spPr>
          <a:xfrm>
            <a:off x="0" y="6096000"/>
            <a:ext cx="3860800" cy="76200"/>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 name="Google Shape;23;p2"/>
          <p:cNvSpPr/>
          <p:nvPr/>
        </p:nvSpPr>
        <p:spPr>
          <a:xfrm>
            <a:off x="7721600" y="6096000"/>
            <a:ext cx="3860800" cy="76200"/>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4" name="Google Shape;24;p2"/>
          <p:cNvSpPr txBox="1"/>
          <p:nvPr>
            <p:ph idx="1" type="body"/>
          </p:nvPr>
        </p:nvSpPr>
        <p:spPr>
          <a:xfrm>
            <a:off x="3352800" y="5410200"/>
            <a:ext cx="8026400" cy="533400"/>
          </a:xfrm>
          <a:prstGeom prst="rect">
            <a:avLst/>
          </a:prstGeom>
          <a:noFill/>
          <a:ln>
            <a:noFill/>
          </a:ln>
        </p:spPr>
        <p:txBody>
          <a:bodyPr anchorCtr="0" anchor="b" bIns="0" lIns="0" spcFirstLastPara="1" rIns="0" wrap="square" tIns="0">
            <a:noAutofit/>
          </a:bodyPr>
          <a:lstStyle>
            <a:lvl1pPr indent="-228600" lvl="0" marL="457200" algn="r">
              <a:lnSpc>
                <a:spcPct val="100000"/>
              </a:lnSpc>
              <a:spcBef>
                <a:spcPts val="0"/>
              </a:spcBef>
              <a:spcAft>
                <a:spcPts val="0"/>
              </a:spcAft>
              <a:buClr>
                <a:schemeClr val="lt1"/>
              </a:buClr>
              <a:buSzPts val="1800"/>
              <a:buNone/>
              <a:defRPr sz="18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2"/>
          <p:cNvSpPr txBox="1"/>
          <p:nvPr>
            <p:ph type="title"/>
          </p:nvPr>
        </p:nvSpPr>
        <p:spPr>
          <a:xfrm>
            <a:off x="3352800" y="3810000"/>
            <a:ext cx="8026400" cy="1524000"/>
          </a:xfrm>
          <a:prstGeom prst="rect">
            <a:avLst/>
          </a:prstGeom>
          <a:noFill/>
          <a:ln>
            <a:noFill/>
          </a:ln>
        </p:spPr>
        <p:txBody>
          <a:bodyPr anchorCtr="0" anchor="ctr" bIns="0" lIns="0" spcFirstLastPara="1" rIns="0" wrap="square" tIns="0">
            <a:noAutofit/>
          </a:bodyPr>
          <a:lstStyle>
            <a:lvl1pPr lvl="0" algn="l">
              <a:lnSpc>
                <a:spcPct val="90909"/>
              </a:lnSpc>
              <a:spcBef>
                <a:spcPts val="0"/>
              </a:spcBef>
              <a:spcAft>
                <a:spcPts val="0"/>
              </a:spcAft>
              <a:buClr>
                <a:schemeClr val="lt1"/>
              </a:buClr>
              <a:buSzPts val="4400"/>
              <a:buFont typeface="Arial"/>
              <a:buNone/>
              <a:defRPr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BITS_university_logo_whitevert.png" id="26" name="Google Shape;26;p2"/>
          <p:cNvPicPr preferRelativeResize="0"/>
          <p:nvPr/>
        </p:nvPicPr>
        <p:blipFill rotWithShape="1">
          <a:blip r:embed="rId3">
            <a:alphaModFix/>
          </a:blip>
          <a:srcRect b="28592" l="0" r="0" t="2"/>
          <a:stretch/>
        </p:blipFill>
        <p:spPr>
          <a:xfrm>
            <a:off x="101600" y="3352800"/>
            <a:ext cx="2743200" cy="1980000"/>
          </a:xfrm>
          <a:prstGeom prst="rect">
            <a:avLst/>
          </a:prstGeom>
          <a:noFill/>
          <a:ln>
            <a:noFill/>
          </a:ln>
        </p:spPr>
      </p:pic>
      <p:sp>
        <p:nvSpPr>
          <p:cNvPr id="27" name="Google Shape;27;p2"/>
          <p:cNvSpPr txBox="1"/>
          <p:nvPr/>
        </p:nvSpPr>
        <p:spPr>
          <a:xfrm>
            <a:off x="-101600" y="5257800"/>
            <a:ext cx="2946400" cy="55399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IN" sz="2900" u="none" cap="none" strike="noStrike">
                <a:solidFill>
                  <a:schemeClr val="lt1"/>
                </a:solidFill>
                <a:latin typeface="Arial"/>
                <a:ea typeface="Arial"/>
                <a:cs typeface="Arial"/>
                <a:sym typeface="Arial"/>
              </a:rPr>
              <a:t>BITS</a:t>
            </a:r>
            <a:r>
              <a:rPr b="0" i="0" lang="en-IN" sz="2900" u="none" cap="none" strike="noStrike">
                <a:solidFill>
                  <a:schemeClr val="lt1"/>
                </a:solidFill>
                <a:latin typeface="Arial"/>
                <a:ea typeface="Arial"/>
                <a:cs typeface="Arial"/>
                <a:sym typeface="Arial"/>
              </a:rPr>
              <a:t> Pilani</a:t>
            </a:r>
            <a:endParaRPr/>
          </a:p>
        </p:txBody>
      </p:sp>
      <p:sp>
        <p:nvSpPr>
          <p:cNvPr id="28" name="Google Shape;28;p2"/>
          <p:cNvSpPr txBox="1"/>
          <p:nvPr/>
        </p:nvSpPr>
        <p:spPr>
          <a:xfrm>
            <a:off x="203200" y="5666602"/>
            <a:ext cx="254000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IN" sz="1200" u="none" cap="none" strike="noStrike">
                <a:solidFill>
                  <a:srgbClr val="FFFFFF"/>
                </a:solidFill>
                <a:latin typeface="Arial"/>
                <a:ea typeface="Arial"/>
                <a:cs typeface="Arial"/>
                <a:sym typeface="Arial"/>
              </a:rPr>
              <a:t>Pilani Campus</a:t>
            </a:r>
            <a:endParaRPr b="0" i="0" sz="1200" u="none" cap="none" strike="noStrike">
              <a:solidFill>
                <a:srgbClr val="FFFFFF"/>
              </a:solidFill>
              <a:latin typeface="Arial"/>
              <a:ea typeface="Arial"/>
              <a:cs typeface="Arial"/>
              <a:sym typeface="Arial"/>
            </a:endParaRPr>
          </a:p>
        </p:txBody>
      </p:sp>
      <p:sp>
        <p:nvSpPr>
          <p:cNvPr id="29" name="Google Shape;29;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0" name="Google Shape;30;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1" name="Google Shape;31;p2"/>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Arial"/>
                <a:ea typeface="Arial"/>
                <a:cs typeface="Arial"/>
                <a:sym typeface="Arial"/>
              </a:defRPr>
            </a:lvl1pPr>
            <a:lvl2pPr indent="0" lvl="1" marL="0" marR="0" rtl="0" algn="l">
              <a:spcBef>
                <a:spcPts val="0"/>
              </a:spcBef>
              <a:buNone/>
              <a:defRPr b="0" i="0" sz="1800" u="none" cap="none" strike="noStrike">
                <a:solidFill>
                  <a:schemeClr val="dk1"/>
                </a:solidFill>
                <a:latin typeface="Arial"/>
                <a:ea typeface="Arial"/>
                <a:cs typeface="Arial"/>
                <a:sym typeface="Arial"/>
              </a:defRPr>
            </a:lvl2pPr>
            <a:lvl3pPr indent="0" lvl="2" marL="0" marR="0" rtl="0" algn="l">
              <a:spcBef>
                <a:spcPts val="0"/>
              </a:spcBef>
              <a:buNone/>
              <a:defRPr b="0" i="0" sz="1800" u="none" cap="none" strike="noStrike">
                <a:solidFill>
                  <a:schemeClr val="dk1"/>
                </a:solidFill>
                <a:latin typeface="Arial"/>
                <a:ea typeface="Arial"/>
                <a:cs typeface="Arial"/>
                <a:sym typeface="Arial"/>
              </a:defRPr>
            </a:lvl3pPr>
            <a:lvl4pPr indent="0" lvl="3" marL="0" marR="0" rtl="0" algn="l">
              <a:spcBef>
                <a:spcPts val="0"/>
              </a:spcBef>
              <a:buNone/>
              <a:defRPr b="0" i="0" sz="1800" u="none" cap="none" strike="noStrike">
                <a:solidFill>
                  <a:schemeClr val="dk1"/>
                </a:solidFill>
                <a:latin typeface="Arial"/>
                <a:ea typeface="Arial"/>
                <a:cs typeface="Arial"/>
                <a:sym typeface="Arial"/>
              </a:defRPr>
            </a:lvl4pPr>
            <a:lvl5pPr indent="0" lvl="4" marL="0" marR="0" rtl="0" algn="l">
              <a:spcBef>
                <a:spcPts val="0"/>
              </a:spcBef>
              <a:buNone/>
              <a:defRPr b="0" i="0" sz="1800" u="none" cap="none" strike="noStrike">
                <a:solidFill>
                  <a:schemeClr val="dk1"/>
                </a:solidFill>
                <a:latin typeface="Arial"/>
                <a:ea typeface="Arial"/>
                <a:cs typeface="Arial"/>
                <a:sym typeface="Arial"/>
              </a:defRPr>
            </a:lvl5pPr>
            <a:lvl6pPr indent="0" lvl="5" marL="0" marR="0" rtl="0" algn="l">
              <a:spcBef>
                <a:spcPts val="0"/>
              </a:spcBef>
              <a:buNone/>
              <a:defRPr b="0" i="0" sz="1800" u="none" cap="none" strike="noStrike">
                <a:solidFill>
                  <a:schemeClr val="dk1"/>
                </a:solidFill>
                <a:latin typeface="Arial"/>
                <a:ea typeface="Arial"/>
                <a:cs typeface="Arial"/>
                <a:sym typeface="Arial"/>
              </a:defRPr>
            </a:lvl6pPr>
            <a:lvl7pPr indent="0" lvl="6" marL="0" marR="0" rtl="0" algn="l">
              <a:spcBef>
                <a:spcPts val="0"/>
              </a:spcBef>
              <a:buNone/>
              <a:defRPr b="0" i="0" sz="1800" u="none" cap="none" strike="noStrike">
                <a:solidFill>
                  <a:schemeClr val="dk1"/>
                </a:solidFill>
                <a:latin typeface="Arial"/>
                <a:ea typeface="Arial"/>
                <a:cs typeface="Arial"/>
                <a:sym typeface="Arial"/>
              </a:defRPr>
            </a:lvl7pPr>
            <a:lvl8pPr indent="0" lvl="7" marL="0" marR="0" rtl="0" algn="l">
              <a:spcBef>
                <a:spcPts val="0"/>
              </a:spcBef>
              <a:buNone/>
              <a:defRPr b="0" i="0" sz="1800" u="none" cap="none" strike="noStrike">
                <a:solidFill>
                  <a:schemeClr val="dk1"/>
                </a:solidFill>
                <a:latin typeface="Arial"/>
                <a:ea typeface="Arial"/>
                <a:cs typeface="Arial"/>
                <a:sym typeface="Arial"/>
              </a:defRPr>
            </a:lvl8pPr>
            <a:lvl9pPr indent="0" lvl="8" marL="0" marR="0" rtl="0" algn="l">
              <a:spcBef>
                <a:spcPts val="0"/>
              </a:spcBef>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57" name="Shape 57"/>
        <p:cNvGrpSpPr/>
        <p:nvPr/>
      </p:nvGrpSpPr>
      <p:grpSpPr>
        <a:xfrm>
          <a:off x="0" y="0"/>
          <a:ext cx="0" cy="0"/>
          <a:chOff x="0" y="0"/>
          <a:chExt cx="0" cy="0"/>
        </a:xfrm>
      </p:grpSpPr>
      <p:sp>
        <p:nvSpPr>
          <p:cNvPr id="58" name="Google Shape;58;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1"/>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1"/>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11"/>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62" name="Shape 62"/>
        <p:cNvGrpSpPr/>
        <p:nvPr/>
      </p:nvGrpSpPr>
      <p:grpSpPr>
        <a:xfrm>
          <a:off x="0" y="0"/>
          <a:ext cx="0" cy="0"/>
          <a:chOff x="0" y="0"/>
          <a:chExt cx="0" cy="0"/>
        </a:xfrm>
      </p:grpSpPr>
      <p:sp>
        <p:nvSpPr>
          <p:cNvPr id="63" name="Google Shape;63;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2"/>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2"/>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66" name="Shape 66"/>
        <p:cNvGrpSpPr/>
        <p:nvPr/>
      </p:nvGrpSpPr>
      <p:grpSpPr>
        <a:xfrm>
          <a:off x="0" y="0"/>
          <a:ext cx="0" cy="0"/>
          <a:chOff x="0" y="0"/>
          <a:chExt cx="0" cy="0"/>
        </a:xfrm>
      </p:grpSpPr>
      <p:sp>
        <p:nvSpPr>
          <p:cNvPr id="67" name="Google Shape;67;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3"/>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3"/>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0" name="Google Shape;70;p13"/>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3"/>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72" name="Shape 72"/>
        <p:cNvGrpSpPr/>
        <p:nvPr/>
      </p:nvGrpSpPr>
      <p:grpSpPr>
        <a:xfrm>
          <a:off x="0" y="0"/>
          <a:ext cx="0" cy="0"/>
          <a:chOff x="0" y="0"/>
          <a:chExt cx="0" cy="0"/>
        </a:xfrm>
      </p:grpSpPr>
      <p:sp>
        <p:nvSpPr>
          <p:cNvPr id="73" name="Google Shape;73;p1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4"/>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4"/>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14"/>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4"/>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14"/>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14"/>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97" name="Shape 97"/>
        <p:cNvGrpSpPr/>
        <p:nvPr/>
      </p:nvGrpSpPr>
      <p:grpSpPr>
        <a:xfrm>
          <a:off x="0" y="0"/>
          <a:ext cx="0" cy="0"/>
          <a:chOff x="0" y="0"/>
          <a:chExt cx="0" cy="0"/>
        </a:xfrm>
      </p:grpSpPr>
      <p:grpSp>
        <p:nvGrpSpPr>
          <p:cNvPr id="98" name="Google Shape;98;p16"/>
          <p:cNvGrpSpPr/>
          <p:nvPr/>
        </p:nvGrpSpPr>
        <p:grpSpPr>
          <a:xfrm>
            <a:off x="2778517" y="6550672"/>
            <a:ext cx="9413483" cy="48665"/>
            <a:chOff x="2083888" y="6550671"/>
            <a:chExt cx="7060112" cy="48665"/>
          </a:xfrm>
        </p:grpSpPr>
        <p:sp>
          <p:nvSpPr>
            <p:cNvPr id="99" name="Google Shape;99;p16"/>
            <p:cNvSpPr/>
            <p:nvPr/>
          </p:nvSpPr>
          <p:spPr>
            <a:xfrm>
              <a:off x="4630476" y="6550672"/>
              <a:ext cx="2328591" cy="48664"/>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0" name="Google Shape;100;p16"/>
            <p:cNvSpPr/>
            <p:nvPr/>
          </p:nvSpPr>
          <p:spPr>
            <a:xfrm>
              <a:off x="6907874" y="6550671"/>
              <a:ext cx="2236126" cy="45719"/>
            </a:xfrm>
            <a:prstGeom prst="rect">
              <a:avLst/>
            </a:prstGeom>
            <a:solidFill>
              <a:srgbClr val="E31C2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16"/>
            <p:cNvSpPr/>
            <p:nvPr/>
          </p:nvSpPr>
          <p:spPr>
            <a:xfrm>
              <a:off x="2083888" y="6550672"/>
              <a:ext cx="2580680" cy="48664"/>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descr="Picture 7.png" id="102" name="Google Shape;102;p16"/>
          <p:cNvPicPr preferRelativeResize="0"/>
          <p:nvPr/>
        </p:nvPicPr>
        <p:blipFill rotWithShape="1">
          <a:blip r:embed="rId2">
            <a:alphaModFix/>
          </a:blip>
          <a:srcRect b="5335" l="1923" r="0" t="0"/>
          <a:stretch/>
        </p:blipFill>
        <p:spPr>
          <a:xfrm>
            <a:off x="8839201" y="-1"/>
            <a:ext cx="2924257" cy="692697"/>
          </a:xfrm>
          <a:prstGeom prst="rect">
            <a:avLst/>
          </a:prstGeom>
          <a:noFill/>
          <a:ln>
            <a:noFill/>
          </a:ln>
        </p:spPr>
      </p:pic>
      <p:grpSp>
        <p:nvGrpSpPr>
          <p:cNvPr id="103" name="Google Shape;103;p16"/>
          <p:cNvGrpSpPr/>
          <p:nvPr/>
        </p:nvGrpSpPr>
        <p:grpSpPr>
          <a:xfrm>
            <a:off x="2844800" y="6553201"/>
            <a:ext cx="9347201" cy="45719"/>
            <a:chOff x="1905000" y="6553200"/>
            <a:chExt cx="7010400" cy="45719"/>
          </a:xfrm>
        </p:grpSpPr>
        <p:sp>
          <p:nvSpPr>
            <p:cNvPr id="104" name="Google Shape;104;p1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 name="Google Shape;106;p1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107" name="Google Shape;107;p16"/>
          <p:cNvGrpSpPr/>
          <p:nvPr/>
        </p:nvGrpSpPr>
        <p:grpSpPr>
          <a:xfrm>
            <a:off x="0" y="1295401"/>
            <a:ext cx="9347201" cy="45719"/>
            <a:chOff x="1905000" y="6553200"/>
            <a:chExt cx="7010400" cy="45719"/>
          </a:xfrm>
        </p:grpSpPr>
        <p:sp>
          <p:nvSpPr>
            <p:cNvPr id="108" name="Google Shape;108;p16"/>
            <p:cNvSpPr/>
            <p:nvPr/>
          </p:nvSpPr>
          <p:spPr>
            <a:xfrm>
              <a:off x="4267200" y="6553200"/>
              <a:ext cx="2328591" cy="45719"/>
            </a:xfrm>
            <a:prstGeom prst="rect">
              <a:avLst/>
            </a:prstGeom>
            <a:solidFill>
              <a:srgbClr val="76C2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16"/>
            <p:cNvSpPr/>
            <p:nvPr/>
          </p:nvSpPr>
          <p:spPr>
            <a:xfrm>
              <a:off x="1905000" y="6553200"/>
              <a:ext cx="2362200" cy="45719"/>
            </a:xfrm>
            <a:prstGeom prst="rect">
              <a:avLst/>
            </a:prstGeom>
            <a:solidFill>
              <a:srgbClr val="FCB01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0" name="Google Shape;110;p16"/>
            <p:cNvSpPr/>
            <p:nvPr/>
          </p:nvSpPr>
          <p:spPr>
            <a:xfrm>
              <a:off x="6586809" y="6553200"/>
              <a:ext cx="2328591" cy="45719"/>
            </a:xfrm>
            <a:prstGeom prst="rect">
              <a:avLst/>
            </a:prstGeom>
            <a:solidFill>
              <a:srgbClr val="FF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11" name="Google Shape;111;p16"/>
          <p:cNvSpPr txBox="1"/>
          <p:nvPr>
            <p:ph idx="1" type="body"/>
          </p:nvPr>
        </p:nvSpPr>
        <p:spPr>
          <a:xfrm>
            <a:off x="406400" y="152400"/>
            <a:ext cx="8432800" cy="1143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Clr>
                <a:schemeClr val="dk1"/>
              </a:buClr>
              <a:buSzPts val="3600"/>
              <a:buNone/>
              <a:defRPr b="1" sz="3600">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p16"/>
          <p:cNvSpPr txBox="1"/>
          <p:nvPr>
            <p:ph idx="11" type="ftr"/>
          </p:nvPr>
        </p:nvSpPr>
        <p:spPr>
          <a:xfrm>
            <a:off x="0" y="6554056"/>
            <a:ext cx="12192000" cy="303943"/>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SzPts val="1400"/>
              <a:buNone/>
              <a:defRPr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3" name="Google Shape;113;p16"/>
          <p:cNvSpPr txBox="1"/>
          <p:nvPr>
            <p:ph idx="12" type="sldNum"/>
          </p:nvPr>
        </p:nvSpPr>
        <p:spPr>
          <a:xfrm>
            <a:off x="11815" y="6554055"/>
            <a:ext cx="12180184" cy="26161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Arial"/>
                <a:ea typeface="Arial"/>
                <a:cs typeface="Arial"/>
                <a:sym typeface="Arial"/>
              </a:defRPr>
            </a:lvl1pPr>
            <a:lvl2pPr indent="0" lvl="1" marL="0" marR="0" rtl="0" algn="l">
              <a:spcBef>
                <a:spcPts val="0"/>
              </a:spcBef>
              <a:buNone/>
              <a:defRPr sz="1800">
                <a:solidFill>
                  <a:schemeClr val="dk1"/>
                </a:solidFill>
                <a:latin typeface="Arial"/>
                <a:ea typeface="Arial"/>
                <a:cs typeface="Arial"/>
                <a:sym typeface="Arial"/>
              </a:defRPr>
            </a:lvl2pPr>
            <a:lvl3pPr indent="0" lvl="2" marL="0" marR="0" rtl="0" algn="l">
              <a:spcBef>
                <a:spcPts val="0"/>
              </a:spcBef>
              <a:buNone/>
              <a:defRPr sz="1800">
                <a:solidFill>
                  <a:schemeClr val="dk1"/>
                </a:solidFill>
                <a:latin typeface="Arial"/>
                <a:ea typeface="Arial"/>
                <a:cs typeface="Arial"/>
                <a:sym typeface="Arial"/>
              </a:defRPr>
            </a:lvl3pPr>
            <a:lvl4pPr indent="0" lvl="3" marL="0" marR="0" rtl="0" algn="l">
              <a:spcBef>
                <a:spcPts val="0"/>
              </a:spcBef>
              <a:buNone/>
              <a:defRPr sz="1800">
                <a:solidFill>
                  <a:schemeClr val="dk1"/>
                </a:solidFill>
                <a:latin typeface="Arial"/>
                <a:ea typeface="Arial"/>
                <a:cs typeface="Arial"/>
                <a:sym typeface="Arial"/>
              </a:defRPr>
            </a:lvl4pPr>
            <a:lvl5pPr indent="0" lvl="4" marL="0" marR="0" rtl="0" algn="l">
              <a:spcBef>
                <a:spcPts val="0"/>
              </a:spcBef>
              <a:buNone/>
              <a:defRPr sz="1800">
                <a:solidFill>
                  <a:schemeClr val="dk1"/>
                </a:solidFill>
                <a:latin typeface="Arial"/>
                <a:ea typeface="Arial"/>
                <a:cs typeface="Arial"/>
                <a:sym typeface="Arial"/>
              </a:defRPr>
            </a:lvl5pPr>
            <a:lvl6pPr indent="0" lvl="5" marL="0" marR="0" rtl="0" algn="l">
              <a:spcBef>
                <a:spcPts val="0"/>
              </a:spcBef>
              <a:buNone/>
              <a:defRPr sz="1800">
                <a:solidFill>
                  <a:schemeClr val="dk1"/>
                </a:solidFill>
                <a:latin typeface="Arial"/>
                <a:ea typeface="Arial"/>
                <a:cs typeface="Arial"/>
                <a:sym typeface="Arial"/>
              </a:defRPr>
            </a:lvl6pPr>
            <a:lvl7pPr indent="0" lvl="6" marL="0" marR="0" rtl="0" algn="l">
              <a:spcBef>
                <a:spcPts val="0"/>
              </a:spcBef>
              <a:buNone/>
              <a:defRPr sz="1800">
                <a:solidFill>
                  <a:schemeClr val="dk1"/>
                </a:solidFill>
                <a:latin typeface="Arial"/>
                <a:ea typeface="Arial"/>
                <a:cs typeface="Arial"/>
                <a:sym typeface="Arial"/>
              </a:defRPr>
            </a:lvl7pPr>
            <a:lvl8pPr indent="0" lvl="7" marL="0" marR="0" rtl="0" algn="l">
              <a:spcBef>
                <a:spcPts val="0"/>
              </a:spcBef>
              <a:buNone/>
              <a:defRPr sz="1800">
                <a:solidFill>
                  <a:schemeClr val="dk1"/>
                </a:solidFill>
                <a:latin typeface="Arial"/>
                <a:ea typeface="Arial"/>
                <a:cs typeface="Arial"/>
                <a:sym typeface="Arial"/>
              </a:defRPr>
            </a:lvl8pPr>
            <a:lvl9pPr indent="0" lvl="8" marL="0" marR="0" rtl="0" algn="l">
              <a:spcBef>
                <a:spcPts val="0"/>
              </a:spcBef>
              <a:buNone/>
              <a:defRPr sz="1800">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4" name="Shape 114"/>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5" name="Shape 115"/>
        <p:cNvGrpSpPr/>
        <p:nvPr/>
      </p:nvGrpSpPr>
      <p:grpSpPr>
        <a:xfrm>
          <a:off x="0" y="0"/>
          <a:ext cx="0" cy="0"/>
          <a:chOff x="0" y="0"/>
          <a:chExt cx="0" cy="0"/>
        </a:xfrm>
      </p:grpSpPr>
      <p:sp>
        <p:nvSpPr>
          <p:cNvPr id="116" name="Google Shape;116;p1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18"/>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18" name="Shape 118"/>
        <p:cNvGrpSpPr/>
        <p:nvPr/>
      </p:nvGrpSpPr>
      <p:grpSpPr>
        <a:xfrm>
          <a:off x="0" y="0"/>
          <a:ext cx="0" cy="0"/>
          <a:chOff x="0" y="0"/>
          <a:chExt cx="0" cy="0"/>
        </a:xfrm>
      </p:grpSpPr>
      <p:sp>
        <p:nvSpPr>
          <p:cNvPr id="119" name="Google Shape;119;p1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9"/>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21" name="Shape 121"/>
        <p:cNvGrpSpPr/>
        <p:nvPr/>
      </p:nvGrpSpPr>
      <p:grpSpPr>
        <a:xfrm>
          <a:off x="0" y="0"/>
          <a:ext cx="0" cy="0"/>
          <a:chOff x="0" y="0"/>
          <a:chExt cx="0" cy="0"/>
        </a:xfrm>
      </p:grpSpPr>
      <p:sp>
        <p:nvSpPr>
          <p:cNvPr id="122" name="Google Shape;122;p2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20"/>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20"/>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5" name="Shape 125"/>
        <p:cNvGrpSpPr/>
        <p:nvPr/>
      </p:nvGrpSpPr>
      <p:grpSpPr>
        <a:xfrm>
          <a:off x="0" y="0"/>
          <a:ext cx="0" cy="0"/>
          <a:chOff x="0" y="0"/>
          <a:chExt cx="0" cy="0"/>
        </a:xfrm>
      </p:grpSpPr>
      <p:sp>
        <p:nvSpPr>
          <p:cNvPr id="126" name="Google Shape;126;p2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 name="Shape 32"/>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27" name="Shape 127"/>
        <p:cNvGrpSpPr/>
        <p:nvPr/>
      </p:nvGrpSpPr>
      <p:grpSpPr>
        <a:xfrm>
          <a:off x="0" y="0"/>
          <a:ext cx="0" cy="0"/>
          <a:chOff x="0" y="0"/>
          <a:chExt cx="0" cy="0"/>
        </a:xfrm>
      </p:grpSpPr>
      <p:sp>
        <p:nvSpPr>
          <p:cNvPr id="128" name="Google Shape;128;p22"/>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29" name="Shape 129"/>
        <p:cNvGrpSpPr/>
        <p:nvPr/>
      </p:nvGrpSpPr>
      <p:grpSpPr>
        <a:xfrm>
          <a:off x="0" y="0"/>
          <a:ext cx="0" cy="0"/>
          <a:chOff x="0" y="0"/>
          <a:chExt cx="0" cy="0"/>
        </a:xfrm>
      </p:grpSpPr>
      <p:sp>
        <p:nvSpPr>
          <p:cNvPr id="130" name="Google Shape;130;p2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1" name="Google Shape;131;p23"/>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3"/>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3" name="Google Shape;133;p23"/>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34" name="Shape 134"/>
        <p:cNvGrpSpPr/>
        <p:nvPr/>
      </p:nvGrpSpPr>
      <p:grpSpPr>
        <a:xfrm>
          <a:off x="0" y="0"/>
          <a:ext cx="0" cy="0"/>
          <a:chOff x="0" y="0"/>
          <a:chExt cx="0" cy="0"/>
        </a:xfrm>
      </p:grpSpPr>
      <p:sp>
        <p:nvSpPr>
          <p:cNvPr id="135" name="Google Shape;135;p2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4"/>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7" name="Google Shape;137;p24"/>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8" name="Google Shape;138;p24"/>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39" name="Shape 139"/>
        <p:cNvGrpSpPr/>
        <p:nvPr/>
      </p:nvGrpSpPr>
      <p:grpSpPr>
        <a:xfrm>
          <a:off x="0" y="0"/>
          <a:ext cx="0" cy="0"/>
          <a:chOff x="0" y="0"/>
          <a:chExt cx="0" cy="0"/>
        </a:xfrm>
      </p:grpSpPr>
      <p:sp>
        <p:nvSpPr>
          <p:cNvPr id="140" name="Google Shape;140;p2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5"/>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2" name="Google Shape;142;p25"/>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 name="Google Shape;143;p25"/>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44" name="Shape 144"/>
        <p:cNvGrpSpPr/>
        <p:nvPr/>
      </p:nvGrpSpPr>
      <p:grpSpPr>
        <a:xfrm>
          <a:off x="0" y="0"/>
          <a:ext cx="0" cy="0"/>
          <a:chOff x="0" y="0"/>
          <a:chExt cx="0" cy="0"/>
        </a:xfrm>
      </p:grpSpPr>
      <p:sp>
        <p:nvSpPr>
          <p:cNvPr id="145" name="Google Shape;145;p2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6"/>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p26"/>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48" name="Shape 148"/>
        <p:cNvGrpSpPr/>
        <p:nvPr/>
      </p:nvGrpSpPr>
      <p:grpSpPr>
        <a:xfrm>
          <a:off x="0" y="0"/>
          <a:ext cx="0" cy="0"/>
          <a:chOff x="0" y="0"/>
          <a:chExt cx="0" cy="0"/>
        </a:xfrm>
      </p:grpSpPr>
      <p:sp>
        <p:nvSpPr>
          <p:cNvPr id="149" name="Google Shape;149;p2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7"/>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1" name="Google Shape;151;p27"/>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27"/>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27"/>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54" name="Shape 154"/>
        <p:cNvGrpSpPr/>
        <p:nvPr/>
      </p:nvGrpSpPr>
      <p:grpSpPr>
        <a:xfrm>
          <a:off x="0" y="0"/>
          <a:ext cx="0" cy="0"/>
          <a:chOff x="0" y="0"/>
          <a:chExt cx="0" cy="0"/>
        </a:xfrm>
      </p:grpSpPr>
      <p:sp>
        <p:nvSpPr>
          <p:cNvPr id="155" name="Google Shape;155;p2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8"/>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 name="Google Shape;157;p28"/>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8" name="Google Shape;158;p28"/>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 name="Google Shape;159;p28"/>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 name="Google Shape;160;p28"/>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 name="Google Shape;161;p28"/>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62" name="Shape 162"/>
        <p:cNvGrpSpPr/>
        <p:nvPr/>
      </p:nvGrpSpPr>
      <p:grpSpPr>
        <a:xfrm>
          <a:off x="0" y="0"/>
          <a:ext cx="0" cy="0"/>
          <a:chOff x="0" y="0"/>
          <a:chExt cx="0" cy="0"/>
        </a:xfrm>
      </p:grpSpPr>
      <p:sp>
        <p:nvSpPr>
          <p:cNvPr id="163" name="Google Shape;163;p2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4"/>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36" name="Shape 36"/>
        <p:cNvGrpSpPr/>
        <p:nvPr/>
      </p:nvGrpSpPr>
      <p:grpSpPr>
        <a:xfrm>
          <a:off x="0" y="0"/>
          <a:ext cx="0" cy="0"/>
          <a:chOff x="0" y="0"/>
          <a:chExt cx="0" cy="0"/>
        </a:xfrm>
      </p:grpSpPr>
      <p:sp>
        <p:nvSpPr>
          <p:cNvPr id="37" name="Google Shape;37;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39" name="Shape 39"/>
        <p:cNvGrpSpPr/>
        <p:nvPr/>
      </p:nvGrpSpPr>
      <p:grpSpPr>
        <a:xfrm>
          <a:off x="0" y="0"/>
          <a:ext cx="0" cy="0"/>
          <a:chOff x="0" y="0"/>
          <a:chExt cx="0" cy="0"/>
        </a:xfrm>
      </p:grpSpPr>
      <p:sp>
        <p:nvSpPr>
          <p:cNvPr id="40" name="Google Shape;40;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7"/>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45" name="Shape 45"/>
        <p:cNvGrpSpPr/>
        <p:nvPr/>
      </p:nvGrpSpPr>
      <p:grpSpPr>
        <a:xfrm>
          <a:off x="0" y="0"/>
          <a:ext cx="0" cy="0"/>
          <a:chOff x="0" y="0"/>
          <a:chExt cx="0" cy="0"/>
        </a:xfrm>
      </p:grpSpPr>
      <p:sp>
        <p:nvSpPr>
          <p:cNvPr id="46" name="Google Shape;46;p8"/>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lnSpc>
                <a:spcPct val="90000"/>
              </a:lnSpc>
              <a:spcBef>
                <a:spcPts val="1000"/>
              </a:spcBef>
              <a:spcAft>
                <a:spcPts val="0"/>
              </a:spcAft>
              <a:buClr>
                <a:schemeClr val="dk1"/>
              </a:buClr>
              <a:buSzPts val="1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47" name="Shape 47"/>
        <p:cNvGrpSpPr/>
        <p:nvPr/>
      </p:nvGrpSpPr>
      <p:grpSpPr>
        <a:xfrm>
          <a:off x="0" y="0"/>
          <a:ext cx="0" cy="0"/>
          <a:chOff x="0" y="0"/>
          <a:chExt cx="0" cy="0"/>
        </a:xfrm>
      </p:grpSpPr>
      <p:sp>
        <p:nvSpPr>
          <p:cNvPr id="48" name="Google Shape;48;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9"/>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9"/>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52" name="Shape 52"/>
        <p:cNvGrpSpPr/>
        <p:nvPr/>
      </p:nvGrpSpPr>
      <p:grpSpPr>
        <a:xfrm>
          <a:off x="0" y="0"/>
          <a:ext cx="0" cy="0"/>
          <a:chOff x="0" y="0"/>
          <a:chExt cx="0" cy="0"/>
        </a:xfrm>
      </p:grpSpPr>
      <p:sp>
        <p:nvSpPr>
          <p:cNvPr id="53" name="Google Shape;53;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10"/>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0"/>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jp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6" Type="http://schemas.openxmlformats.org/officeDocument/2006/relationships/theme" Target="../theme/theme3.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5.png"/><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6" Type="http://schemas.openxmlformats.org/officeDocument/2006/relationships/theme" Target="../theme/theme2.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0" y="3352680"/>
            <a:ext cx="11581200" cy="2742120"/>
          </a:xfrm>
          <a:prstGeom prst="rect">
            <a:avLst/>
          </a:prstGeom>
          <a:solidFill>
            <a:srgbClr val="101141"/>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3860640" y="6095880"/>
            <a:ext cx="3859560" cy="75240"/>
          </a:xfrm>
          <a:prstGeom prst="rect">
            <a:avLst/>
          </a:prstGeom>
          <a:solidFill>
            <a:srgbClr val="76C2E5"/>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0" y="6095880"/>
            <a:ext cx="3859560" cy="75240"/>
          </a:xfrm>
          <a:prstGeom prst="rect">
            <a:avLst/>
          </a:prstGeom>
          <a:solidFill>
            <a:srgbClr val="FCB017"/>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7721640" y="6095880"/>
            <a:ext cx="3859560" cy="75240"/>
          </a:xfrm>
          <a:prstGeom prst="rect">
            <a:avLst/>
          </a:prstGeom>
          <a:solidFill>
            <a:srgbClr val="FF0000"/>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 name="Google Shape;14;p1"/>
          <p:cNvPicPr preferRelativeResize="0"/>
          <p:nvPr/>
        </p:nvPicPr>
        <p:blipFill rotWithShape="1">
          <a:blip r:embed="rId2">
            <a:alphaModFix/>
          </a:blip>
          <a:srcRect b="28589" l="0" r="0" t="0"/>
          <a:stretch/>
        </p:blipFill>
        <p:spPr>
          <a:xfrm>
            <a:off x="101520" y="3352680"/>
            <a:ext cx="2742120" cy="1978920"/>
          </a:xfrm>
          <a:prstGeom prst="rect">
            <a:avLst/>
          </a:prstGeom>
          <a:noFill/>
          <a:ln>
            <a:noFill/>
          </a:ln>
        </p:spPr>
      </p:pic>
      <p:sp>
        <p:nvSpPr>
          <p:cNvPr id="15" name="Google Shape;15;p1"/>
          <p:cNvSpPr/>
          <p:nvPr/>
        </p:nvSpPr>
        <p:spPr>
          <a:xfrm>
            <a:off x="-101520" y="5257800"/>
            <a:ext cx="2945160" cy="531360"/>
          </a:xfrm>
          <a:prstGeom prst="rect">
            <a:avLst/>
          </a:prstGeom>
          <a:noFill/>
          <a:ln>
            <a:noFill/>
          </a:ln>
        </p:spPr>
        <p:txBody>
          <a:bodyPr anchorCtr="0" anchor="t" bIns="45000" lIns="90000" spcFirstLastPara="1" rIns="90000" wrap="square" tIns="45000">
            <a:noAutofit/>
          </a:bodyPr>
          <a:lstStyle/>
          <a:p>
            <a:pPr indent="0" lvl="0" marL="0" marR="0" rtl="0" algn="ctr">
              <a:lnSpc>
                <a:spcPct val="100000"/>
              </a:lnSpc>
              <a:spcBef>
                <a:spcPts val="0"/>
              </a:spcBef>
              <a:spcAft>
                <a:spcPts val="0"/>
              </a:spcAft>
              <a:buNone/>
            </a:pPr>
            <a:r>
              <a:rPr b="1" i="0" lang="en-IN" sz="2900" u="none" cap="none" strike="noStrike">
                <a:solidFill>
                  <a:srgbClr val="FFFFFF"/>
                </a:solidFill>
                <a:latin typeface="Arial"/>
                <a:ea typeface="Arial"/>
                <a:cs typeface="Arial"/>
                <a:sym typeface="Arial"/>
              </a:rPr>
              <a:t>BITS</a:t>
            </a:r>
            <a:r>
              <a:rPr b="0" i="0" lang="en-IN" sz="2900" u="none" cap="none" strike="noStrike">
                <a:solidFill>
                  <a:srgbClr val="FFFFFF"/>
                </a:solidFill>
                <a:latin typeface="Arial"/>
                <a:ea typeface="Arial"/>
                <a:cs typeface="Arial"/>
                <a:sym typeface="Arial"/>
              </a:rPr>
              <a:t> Pilani</a:t>
            </a:r>
            <a:endParaRPr b="0" i="0" sz="2900" u="none" cap="none" strike="noStrike">
              <a:solidFill>
                <a:schemeClr val="dk1"/>
              </a:solidFill>
              <a:latin typeface="Arial"/>
              <a:ea typeface="Arial"/>
              <a:cs typeface="Arial"/>
              <a:sym typeface="Arial"/>
            </a:endParaRPr>
          </a:p>
        </p:txBody>
      </p:sp>
      <p:sp>
        <p:nvSpPr>
          <p:cNvPr id="16" name="Google Shape;16;p1"/>
          <p:cNvSpPr/>
          <p:nvPr/>
        </p:nvSpPr>
        <p:spPr>
          <a:xfrm>
            <a:off x="203040" y="5666760"/>
            <a:ext cx="2539080" cy="272160"/>
          </a:xfrm>
          <a:prstGeom prst="rect">
            <a:avLst/>
          </a:prstGeom>
          <a:noFill/>
          <a:ln>
            <a:noFill/>
          </a:ln>
        </p:spPr>
        <p:txBody>
          <a:bodyPr anchorCtr="0" anchor="t" bIns="45000" lIns="90000" spcFirstLastPara="1" rIns="90000" wrap="square" tIns="45000">
            <a:noAutofit/>
          </a:bodyPr>
          <a:lstStyle/>
          <a:p>
            <a:pPr indent="0" lvl="0" marL="0" marR="0" rtl="0" algn="l">
              <a:lnSpc>
                <a:spcPct val="100000"/>
              </a:lnSpc>
              <a:spcBef>
                <a:spcPts val="0"/>
              </a:spcBef>
              <a:spcAft>
                <a:spcPts val="0"/>
              </a:spcAft>
              <a:buNone/>
            </a:pPr>
            <a:r>
              <a:rPr b="0" i="0" lang="en-IN" sz="1200" u="none" cap="none" strike="noStrike">
                <a:solidFill>
                  <a:srgbClr val="FFFFFF"/>
                </a:solidFill>
                <a:latin typeface="Arial"/>
                <a:ea typeface="Arial"/>
                <a:cs typeface="Arial"/>
                <a:sym typeface="Arial"/>
              </a:rPr>
              <a:t>Pilani Campus</a:t>
            </a:r>
            <a:endParaRPr b="0" i="0" sz="1200" u="none" cap="none" strike="noStrike">
              <a:solidFill>
                <a:schemeClr val="dk1"/>
              </a:solidFill>
              <a:latin typeface="Arial"/>
              <a:ea typeface="Arial"/>
              <a:cs typeface="Arial"/>
              <a:sym typeface="Arial"/>
            </a:endParaRPr>
          </a:p>
        </p:txBody>
      </p:sp>
      <p:sp>
        <p:nvSpPr>
          <p:cNvPr id="17" name="Google Shape;17;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0" name="Shape 80"/>
        <p:cNvGrpSpPr/>
        <p:nvPr/>
      </p:nvGrpSpPr>
      <p:grpSpPr>
        <a:xfrm>
          <a:off x="0" y="0"/>
          <a:ext cx="0" cy="0"/>
          <a:chOff x="0" y="0"/>
          <a:chExt cx="0" cy="0"/>
        </a:xfrm>
      </p:grpSpPr>
      <p:sp>
        <p:nvSpPr>
          <p:cNvPr id="81" name="Google Shape;81;p15"/>
          <p:cNvSpPr/>
          <p:nvPr/>
        </p:nvSpPr>
        <p:spPr>
          <a:xfrm>
            <a:off x="4368960" y="6596280"/>
            <a:ext cx="7822080" cy="25704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1" lang="en-IN" sz="1100" strike="noStrike">
                <a:solidFill>
                  <a:srgbClr val="101141"/>
                </a:solidFill>
                <a:latin typeface="Arial"/>
                <a:ea typeface="Arial"/>
                <a:cs typeface="Arial"/>
                <a:sym typeface="Arial"/>
              </a:rPr>
              <a:t>BITS </a:t>
            </a:r>
            <a:r>
              <a:rPr b="0" lang="en-IN" sz="1100" strike="noStrike">
                <a:solidFill>
                  <a:srgbClr val="101141"/>
                </a:solidFill>
                <a:latin typeface="Arial"/>
                <a:ea typeface="Arial"/>
                <a:cs typeface="Arial"/>
                <a:sym typeface="Arial"/>
              </a:rPr>
              <a:t>Pilani, Pilani Campus</a:t>
            </a:r>
            <a:endParaRPr b="0" sz="1100" strike="noStrike">
              <a:solidFill>
                <a:schemeClr val="dk1"/>
              </a:solidFill>
              <a:latin typeface="Arial"/>
              <a:ea typeface="Arial"/>
              <a:cs typeface="Arial"/>
              <a:sym typeface="Arial"/>
            </a:endParaRPr>
          </a:p>
        </p:txBody>
      </p:sp>
      <p:grpSp>
        <p:nvGrpSpPr>
          <p:cNvPr id="82" name="Google Shape;82;p15"/>
          <p:cNvGrpSpPr/>
          <p:nvPr/>
        </p:nvGrpSpPr>
        <p:grpSpPr>
          <a:xfrm>
            <a:off x="2778480" y="6550560"/>
            <a:ext cx="9412560" cy="47520"/>
            <a:chOff x="2778480" y="6550560"/>
            <a:chExt cx="9412560" cy="47520"/>
          </a:xfrm>
        </p:grpSpPr>
        <p:sp>
          <p:nvSpPr>
            <p:cNvPr id="83" name="Google Shape;83;p15"/>
            <p:cNvSpPr/>
            <p:nvPr/>
          </p:nvSpPr>
          <p:spPr>
            <a:xfrm>
              <a:off x="6174000" y="6550560"/>
              <a:ext cx="3103560" cy="47520"/>
            </a:xfrm>
            <a:prstGeom prst="rect">
              <a:avLst/>
            </a:prstGeom>
            <a:solidFill>
              <a:srgbClr val="76C2E5"/>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9210600" y="6550560"/>
              <a:ext cx="2980440" cy="44640"/>
            </a:xfrm>
            <a:prstGeom prst="rect">
              <a:avLst/>
            </a:prstGeom>
            <a:solidFill>
              <a:srgbClr val="E31C24"/>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2778480" y="6550560"/>
              <a:ext cx="3439800" cy="47520"/>
            </a:xfrm>
            <a:prstGeom prst="rect">
              <a:avLst/>
            </a:prstGeom>
            <a:solidFill>
              <a:srgbClr val="FCB017"/>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6" name="Google Shape;86;p15"/>
          <p:cNvPicPr preferRelativeResize="0"/>
          <p:nvPr/>
        </p:nvPicPr>
        <p:blipFill rotWithShape="1">
          <a:blip r:embed="rId1">
            <a:alphaModFix/>
          </a:blip>
          <a:srcRect b="5315" l="1916" r="0" t="0"/>
          <a:stretch/>
        </p:blipFill>
        <p:spPr>
          <a:xfrm>
            <a:off x="8839080" y="0"/>
            <a:ext cx="2923200" cy="691560"/>
          </a:xfrm>
          <a:prstGeom prst="rect">
            <a:avLst/>
          </a:prstGeom>
          <a:noFill/>
          <a:ln>
            <a:noFill/>
          </a:ln>
        </p:spPr>
      </p:pic>
      <p:grpSp>
        <p:nvGrpSpPr>
          <p:cNvPr id="87" name="Google Shape;87;p15"/>
          <p:cNvGrpSpPr/>
          <p:nvPr/>
        </p:nvGrpSpPr>
        <p:grpSpPr>
          <a:xfrm>
            <a:off x="2844720" y="6553080"/>
            <a:ext cx="9345960" cy="44640"/>
            <a:chOff x="2844720" y="6553080"/>
            <a:chExt cx="9345960" cy="44640"/>
          </a:xfrm>
        </p:grpSpPr>
        <p:sp>
          <p:nvSpPr>
            <p:cNvPr id="88" name="Google Shape;88;p15"/>
            <p:cNvSpPr/>
            <p:nvPr/>
          </p:nvSpPr>
          <p:spPr>
            <a:xfrm>
              <a:off x="5994360" y="6553080"/>
              <a:ext cx="3103560" cy="44640"/>
            </a:xfrm>
            <a:prstGeom prst="rect">
              <a:avLst/>
            </a:prstGeom>
            <a:solidFill>
              <a:srgbClr val="76C2E5"/>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2844720" y="6553080"/>
              <a:ext cx="3148560" cy="44640"/>
            </a:xfrm>
            <a:prstGeom prst="rect">
              <a:avLst/>
            </a:prstGeom>
            <a:solidFill>
              <a:srgbClr val="FCB017"/>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9087120" y="6553080"/>
              <a:ext cx="3103560" cy="44640"/>
            </a:xfrm>
            <a:prstGeom prst="rect">
              <a:avLst/>
            </a:prstGeom>
            <a:solidFill>
              <a:srgbClr val="FF0000"/>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15"/>
          <p:cNvGrpSpPr/>
          <p:nvPr/>
        </p:nvGrpSpPr>
        <p:grpSpPr>
          <a:xfrm>
            <a:off x="0" y="1295280"/>
            <a:ext cx="9345960" cy="44640"/>
            <a:chOff x="0" y="1295280"/>
            <a:chExt cx="9345960" cy="44640"/>
          </a:xfrm>
        </p:grpSpPr>
        <p:sp>
          <p:nvSpPr>
            <p:cNvPr id="92" name="Google Shape;92;p15"/>
            <p:cNvSpPr/>
            <p:nvPr/>
          </p:nvSpPr>
          <p:spPr>
            <a:xfrm>
              <a:off x="3149640" y="1295280"/>
              <a:ext cx="3103560" cy="44640"/>
            </a:xfrm>
            <a:prstGeom prst="rect">
              <a:avLst/>
            </a:prstGeom>
            <a:solidFill>
              <a:srgbClr val="76C2E5"/>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0" y="1295280"/>
              <a:ext cx="3148560" cy="44640"/>
            </a:xfrm>
            <a:prstGeom prst="rect">
              <a:avLst/>
            </a:prstGeom>
            <a:solidFill>
              <a:srgbClr val="FCB017"/>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6242400" y="1295280"/>
              <a:ext cx="3103560" cy="44640"/>
            </a:xfrm>
            <a:prstGeom prst="rect">
              <a:avLst/>
            </a:prstGeom>
            <a:solidFill>
              <a:srgbClr val="FF0000"/>
            </a:solidFill>
            <a:ln>
              <a:noFill/>
            </a:ln>
            <a:effectLst>
              <a:outerShdw blurRad="40000" rotWithShape="0" dir="5400000" dist="2304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5"/>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30.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4.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hyperlink" Target="https://onlinelibrary.wiley.com/doi/abs/10.1002/tal.637" TargetMode="External"/><Relationship Id="rId10" Type="http://schemas.openxmlformats.org/officeDocument/2006/relationships/hyperlink" Target="https://store.ctbuh.org/technical-guides/137-performance-based-seismic-design-for-tall-buildings.html" TargetMode="External"/><Relationship Id="rId13" Type="http://schemas.openxmlformats.org/officeDocument/2006/relationships/hyperlink" Target="https://journals.sagepub.com/doi/abs/10.1193/1.4000046" TargetMode="External"/><Relationship Id="rId12" Type="http://schemas.openxmlformats.org/officeDocument/2006/relationships/hyperlink" Target="https://journals.sagepub.com/doi/abs/10.1193/1.1586128" TargetMode="External"/><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www.iitk.ac.in/nicee/wcee/article/13_1823.pdf" TargetMode="External"/><Relationship Id="rId4" Type="http://schemas.openxmlformats.org/officeDocument/2006/relationships/hyperlink" Target="https://link.springer.com/article/10.1007/s40091-015-0080-y" TargetMode="External"/><Relationship Id="rId9" Type="http://schemas.openxmlformats.org/officeDocument/2006/relationships/hyperlink" Target="https://www.mka.com/services/performance-based-seismic-design" TargetMode="External"/><Relationship Id="rId15" Type="http://schemas.openxmlformats.org/officeDocument/2006/relationships/hyperlink" Target="http://www.sginstitute.in/activities/Civil/Day_6_1.pdf" TargetMode="External"/><Relationship Id="rId14" Type="http://schemas.openxmlformats.org/officeDocument/2006/relationships/hyperlink" Target="https://iopscience.iop.org/article/10.1088/1757-899X/910/1/012008/pdf" TargetMode="External"/><Relationship Id="rId16" Type="http://schemas.openxmlformats.org/officeDocument/2006/relationships/hyperlink" Target="https://www.iaset.us/IEEE-Civil" TargetMode="External"/><Relationship Id="rId5" Type="http://schemas.openxmlformats.org/officeDocument/2006/relationships/hyperlink" Target="http://ignited.in/I/a/304875" TargetMode="External"/><Relationship Id="rId6" Type="http://schemas.openxmlformats.org/officeDocument/2006/relationships/hyperlink" Target="https://www.iitk.ac.in/nicee/wcee/article/WCEE2012_1281.pdf" TargetMode="External"/><Relationship Id="rId7" Type="http://schemas.openxmlformats.org/officeDocument/2006/relationships/hyperlink" Target="http://www.i-asem.org/publication_conf/asem17/1.SM/XH3A.5.SM1130_4175F1.pdf" TargetMode="External"/><Relationship Id="rId8" Type="http://schemas.openxmlformats.org/officeDocument/2006/relationships/hyperlink" Target="https://www.constrofacilitator.com/seismic-design-of-steel-moment-frame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idx="1" type="body"/>
          </p:nvPr>
        </p:nvSpPr>
        <p:spPr>
          <a:xfrm>
            <a:off x="3733800" y="4724400"/>
            <a:ext cx="6324601" cy="1219200"/>
          </a:xfrm>
          <a:prstGeom prst="rect">
            <a:avLst/>
          </a:prstGeom>
          <a:noFill/>
          <a:ln>
            <a:noFill/>
          </a:ln>
        </p:spPr>
        <p:txBody>
          <a:bodyPr anchorCtr="0" anchor="b" bIns="0" lIns="0" spcFirstLastPara="1" rIns="0" wrap="square" tIns="0">
            <a:noAutofit/>
          </a:bodyPr>
          <a:lstStyle/>
          <a:p>
            <a:pPr indent="0" lvl="0" marL="0" rtl="0" algn="l">
              <a:lnSpc>
                <a:spcPct val="112500"/>
              </a:lnSpc>
              <a:spcBef>
                <a:spcPts val="0"/>
              </a:spcBef>
              <a:spcAft>
                <a:spcPts val="0"/>
              </a:spcAft>
              <a:buClr>
                <a:schemeClr val="lt1"/>
              </a:buClr>
              <a:buSzPts val="1600"/>
              <a:buNone/>
            </a:pPr>
            <a:r>
              <a:rPr lang="en-IN" sz="1600">
                <a:latin typeface="Arial"/>
                <a:ea typeface="Arial"/>
                <a:cs typeface="Arial"/>
                <a:sym typeface="Arial"/>
              </a:rPr>
              <a:t> </a:t>
            </a:r>
            <a:r>
              <a:rPr lang="en-IN" sz="1600"/>
              <a:t>NAME</a:t>
            </a:r>
            <a:r>
              <a:rPr lang="en-IN" sz="1600">
                <a:latin typeface="Arial"/>
                <a:ea typeface="Arial"/>
                <a:cs typeface="Arial"/>
                <a:sym typeface="Arial"/>
              </a:rPr>
              <a:t>(</a:t>
            </a:r>
            <a:r>
              <a:rPr lang="en-IN" sz="1600"/>
              <a:t>ID): NAMIT SHRIVASTAVA(2020A2PS1767P)</a:t>
            </a:r>
            <a:endParaRPr/>
          </a:p>
          <a:p>
            <a:pPr indent="0" lvl="0" marL="0" rtl="0" algn="l">
              <a:lnSpc>
                <a:spcPct val="112500"/>
              </a:lnSpc>
              <a:spcBef>
                <a:spcPts val="0"/>
              </a:spcBef>
              <a:spcAft>
                <a:spcPts val="0"/>
              </a:spcAft>
              <a:buClr>
                <a:schemeClr val="lt1"/>
              </a:buClr>
              <a:buSzPts val="1600"/>
              <a:buNone/>
            </a:pPr>
            <a:br>
              <a:rPr lang="en-IN" sz="1600">
                <a:latin typeface="Arial"/>
                <a:ea typeface="Arial"/>
                <a:cs typeface="Arial"/>
                <a:sym typeface="Arial"/>
              </a:rPr>
            </a:br>
            <a:r>
              <a:rPr lang="en-IN" sz="1600">
                <a:latin typeface="Arial"/>
                <a:ea typeface="Arial"/>
                <a:cs typeface="Arial"/>
                <a:sym typeface="Arial"/>
              </a:rPr>
              <a:t>Supervisor      : DIPENDU BHUNIA</a:t>
            </a:r>
            <a:endParaRPr/>
          </a:p>
          <a:p>
            <a:pPr indent="0" lvl="0" marL="0" rtl="0" algn="l">
              <a:lnSpc>
                <a:spcPct val="112500"/>
              </a:lnSpc>
              <a:spcBef>
                <a:spcPts val="0"/>
              </a:spcBef>
              <a:spcAft>
                <a:spcPts val="0"/>
              </a:spcAft>
              <a:buClr>
                <a:schemeClr val="lt1"/>
              </a:buClr>
              <a:buSzPts val="1600"/>
              <a:buNone/>
            </a:pPr>
            <a:r>
              <a:rPr lang="en-IN" sz="1600">
                <a:latin typeface="Arial"/>
                <a:ea typeface="Arial"/>
                <a:cs typeface="Arial"/>
                <a:sym typeface="Arial"/>
              </a:rPr>
              <a:t>Department of</a:t>
            </a:r>
            <a:r>
              <a:rPr lang="en-IN" sz="1600"/>
              <a:t> Civil </a:t>
            </a:r>
            <a:r>
              <a:rPr lang="en-IN" sz="1600">
                <a:latin typeface="Arial"/>
                <a:ea typeface="Arial"/>
                <a:cs typeface="Arial"/>
                <a:sym typeface="Arial"/>
              </a:rPr>
              <a:t>Engineering</a:t>
            </a:r>
            <a:endParaRPr/>
          </a:p>
        </p:txBody>
      </p:sp>
      <p:sp>
        <p:nvSpPr>
          <p:cNvPr id="169" name="Google Shape;169;p30"/>
          <p:cNvSpPr txBox="1"/>
          <p:nvPr/>
        </p:nvSpPr>
        <p:spPr>
          <a:xfrm>
            <a:off x="3733798" y="3810000"/>
            <a:ext cx="6477002" cy="838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IN" sz="2000">
                <a:solidFill>
                  <a:schemeClr val="lt1"/>
                </a:solidFill>
              </a:rPr>
              <a:t>PERFORMANCE BASED SEISMIC DESIGN</a:t>
            </a:r>
            <a:endParaRPr b="1" i="1" sz="1400">
              <a:solidFill>
                <a:schemeClr val="lt1"/>
              </a:solidFill>
              <a:latin typeface="Times New Roman"/>
              <a:ea typeface="Times New Roman"/>
              <a:cs typeface="Times New Roman"/>
              <a:sym typeface="Times New Roman"/>
            </a:endParaRPr>
          </a:p>
        </p:txBody>
      </p:sp>
      <p:sp>
        <p:nvSpPr>
          <p:cNvPr id="170" name="Google Shape;170;p30"/>
          <p:cNvSpPr txBox="1"/>
          <p:nvPr/>
        </p:nvSpPr>
        <p:spPr>
          <a:xfrm>
            <a:off x="3733799" y="3352801"/>
            <a:ext cx="670560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2400">
                <a:solidFill>
                  <a:schemeClr val="lt1"/>
                </a:solidFill>
                <a:latin typeface="Arial"/>
                <a:ea typeface="Arial"/>
                <a:cs typeface="Arial"/>
                <a:sym typeface="Arial"/>
              </a:rPr>
              <a:t>Presentation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9"/>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 </a:t>
            </a:r>
            <a:r>
              <a:rPr lang="en-IN"/>
              <a:t>FORESEE</a:t>
            </a:r>
            <a:r>
              <a:rPr lang="en-IN"/>
              <a:t> RESEARCH AND APPLICATION</a:t>
            </a:r>
            <a:endParaRPr/>
          </a:p>
        </p:txBody>
      </p:sp>
      <p:sp>
        <p:nvSpPr>
          <p:cNvPr id="235" name="Google Shape;235;p39"/>
          <p:cNvSpPr txBox="1"/>
          <p:nvPr/>
        </p:nvSpPr>
        <p:spPr>
          <a:xfrm>
            <a:off x="108850" y="1510400"/>
            <a:ext cx="11035500" cy="44610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None/>
            </a:pPr>
            <a:r>
              <a:rPr b="1" lang="en-IN" sz="1700">
                <a:solidFill>
                  <a:srgbClr val="3B3835"/>
                </a:solidFill>
                <a:highlight>
                  <a:srgbClr val="FFFFFF"/>
                </a:highlight>
              </a:rPr>
              <a:t>The theory of PBSD is not mature yet. Further researches are needed before it is used extensively. </a:t>
            </a:r>
            <a:endParaRPr b="1" sz="1700">
              <a:solidFill>
                <a:srgbClr val="3B3835"/>
              </a:solidFill>
              <a:highlight>
                <a:srgbClr val="FFFFFF"/>
              </a:highlight>
            </a:endParaRPr>
          </a:p>
          <a:p>
            <a:pPr indent="-336550" lvl="0" marL="914400" marR="0" rtl="0" algn="l">
              <a:lnSpc>
                <a:spcPct val="115000"/>
              </a:lnSpc>
              <a:spcBef>
                <a:spcPts val="800"/>
              </a:spcBef>
              <a:spcAft>
                <a:spcPts val="0"/>
              </a:spcAft>
              <a:buClr>
                <a:srgbClr val="3B3835"/>
              </a:buClr>
              <a:buSzPts val="1700"/>
              <a:buChar char="●"/>
            </a:pPr>
            <a:r>
              <a:rPr b="1" lang="en-IN" sz="1700">
                <a:solidFill>
                  <a:srgbClr val="3B3835"/>
                </a:solidFill>
                <a:highlight>
                  <a:srgbClr val="FFFFFF"/>
                </a:highlight>
              </a:rPr>
              <a:t>To the earthquake risk, transition from intensity to zonation according to ground motion parameters is required. The meanings of minor, moderate and major earthquake should be defined clearly. In China, the new mapping is finished on the basis of earthquake action factor   K =α g and characteristic period Tg .</a:t>
            </a:r>
            <a:endParaRPr b="1" sz="1700">
              <a:solidFill>
                <a:srgbClr val="3B3835"/>
              </a:solidFill>
              <a:highlight>
                <a:srgbClr val="FFFFFF"/>
              </a:highlight>
            </a:endParaRPr>
          </a:p>
          <a:p>
            <a:pPr indent="-336550" lvl="0" marL="914400" marR="0" rtl="0" algn="l">
              <a:lnSpc>
                <a:spcPct val="115000"/>
              </a:lnSpc>
              <a:spcBef>
                <a:spcPts val="0"/>
              </a:spcBef>
              <a:spcAft>
                <a:spcPts val="0"/>
              </a:spcAft>
              <a:buClr>
                <a:srgbClr val="3B3835"/>
              </a:buClr>
              <a:buSzPts val="1700"/>
              <a:buChar char="●"/>
            </a:pPr>
            <a:r>
              <a:rPr b="1" lang="en-IN" sz="1700">
                <a:solidFill>
                  <a:srgbClr val="3B3835"/>
                </a:solidFill>
                <a:highlight>
                  <a:srgbClr val="FFFFFF"/>
                </a:highlight>
              </a:rPr>
              <a:t>To the structure performance, the obscure meanings of non-damage, repairable and no collapse and so on should be verified. The target performance levels should be defined quantitatively.</a:t>
            </a:r>
            <a:endParaRPr b="1" sz="1700">
              <a:solidFill>
                <a:srgbClr val="3B3835"/>
              </a:solidFill>
              <a:highlight>
                <a:srgbClr val="FFFFFF"/>
              </a:highlight>
            </a:endParaRPr>
          </a:p>
          <a:p>
            <a:pPr indent="-336550" lvl="0" marL="914400" marR="0" rtl="0" algn="l">
              <a:lnSpc>
                <a:spcPct val="115000"/>
              </a:lnSpc>
              <a:spcBef>
                <a:spcPts val="0"/>
              </a:spcBef>
              <a:spcAft>
                <a:spcPts val="0"/>
              </a:spcAft>
              <a:buClr>
                <a:srgbClr val="3B3835"/>
              </a:buClr>
              <a:buSzPts val="1700"/>
              <a:buChar char="●"/>
            </a:pPr>
            <a:r>
              <a:rPr b="1" lang="en-IN" sz="1700">
                <a:solidFill>
                  <a:srgbClr val="3B3835"/>
                </a:solidFill>
                <a:highlight>
                  <a:srgbClr val="FFFFFF"/>
                </a:highlight>
              </a:rPr>
              <a:t> To the response spectrum used in design, long period component, near- field effect and duration of earthquake should attract attention, and velocity spectrum, displacement spectrum, energy spectrum and/or capacity spectrum may substitute the acceleration spectrum in design. </a:t>
            </a:r>
            <a:endParaRPr b="1" sz="1700">
              <a:solidFill>
                <a:srgbClr val="3B3835"/>
              </a:solidFill>
              <a:highlight>
                <a:srgbClr val="FFFFFF"/>
              </a:highlight>
            </a:endParaRPr>
          </a:p>
          <a:p>
            <a:pPr indent="-336550" lvl="0" marL="914400" marR="0" rtl="0" algn="l">
              <a:lnSpc>
                <a:spcPct val="115000"/>
              </a:lnSpc>
              <a:spcBef>
                <a:spcPts val="0"/>
              </a:spcBef>
              <a:spcAft>
                <a:spcPts val="0"/>
              </a:spcAft>
              <a:buClr>
                <a:srgbClr val="3B3835"/>
              </a:buClr>
              <a:buSzPts val="1700"/>
              <a:buChar char="●"/>
            </a:pPr>
            <a:r>
              <a:rPr b="1" lang="en-IN" sz="1700">
                <a:solidFill>
                  <a:srgbClr val="3B3835"/>
                </a:solidFill>
                <a:highlight>
                  <a:srgbClr val="FFFFFF"/>
                </a:highlight>
              </a:rPr>
              <a:t>To the design method, the linearity method of transmitting from MDOF to equivalent SDOF system should be improved or completed to make PBSD applicable.</a:t>
            </a:r>
            <a:endParaRPr b="1" sz="1700">
              <a:solidFill>
                <a:srgbClr val="3B3835"/>
              </a:solidFill>
              <a:highlight>
                <a:srgbClr val="FFFFFF"/>
              </a:highlight>
            </a:endParaRPr>
          </a:p>
          <a:p>
            <a:pPr indent="-336550" lvl="0" marL="914400" marR="0" rtl="0" algn="l">
              <a:lnSpc>
                <a:spcPct val="115000"/>
              </a:lnSpc>
              <a:spcBef>
                <a:spcPts val="0"/>
              </a:spcBef>
              <a:spcAft>
                <a:spcPts val="0"/>
              </a:spcAft>
              <a:buClr>
                <a:srgbClr val="3B3835"/>
              </a:buClr>
              <a:buSzPts val="1700"/>
              <a:buChar char="●"/>
            </a:pPr>
            <a:r>
              <a:rPr b="1" lang="en-IN" sz="1700">
                <a:solidFill>
                  <a:srgbClr val="3B3835"/>
                </a:solidFill>
                <a:highlight>
                  <a:srgbClr val="FFFFFF"/>
                </a:highlight>
              </a:rPr>
              <a:t> To the standard of damage and function destroyed, the probability norm may be more suitable, and the subentry factor method used to describe limit state may be modified. </a:t>
            </a:r>
            <a:endParaRPr b="1" sz="1700">
              <a:solidFill>
                <a:srgbClr val="3B3835"/>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2" y="805425"/>
            <a:ext cx="12191999" cy="60525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41"/>
          <p:cNvPicPr preferRelativeResize="0"/>
          <p:nvPr/>
        </p:nvPicPr>
        <p:blipFill>
          <a:blip r:embed="rId3">
            <a:alphaModFix/>
          </a:blip>
          <a:stretch>
            <a:fillRect/>
          </a:stretch>
        </p:blipFill>
        <p:spPr>
          <a:xfrm>
            <a:off x="0" y="1869600"/>
            <a:ext cx="12192001" cy="399820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2"/>
          <p:cNvPicPr preferRelativeResize="0"/>
          <p:nvPr/>
        </p:nvPicPr>
        <p:blipFill>
          <a:blip r:embed="rId3">
            <a:alphaModFix/>
          </a:blip>
          <a:stretch>
            <a:fillRect/>
          </a:stretch>
        </p:blipFill>
        <p:spPr>
          <a:xfrm>
            <a:off x="97950" y="1756188"/>
            <a:ext cx="4738626" cy="4566525"/>
          </a:xfrm>
          <a:prstGeom prst="rect">
            <a:avLst/>
          </a:prstGeom>
          <a:noFill/>
          <a:ln>
            <a:noFill/>
          </a:ln>
        </p:spPr>
      </p:pic>
      <p:pic>
        <p:nvPicPr>
          <p:cNvPr id="254" name="Google Shape;254;p42"/>
          <p:cNvPicPr preferRelativeResize="0"/>
          <p:nvPr/>
        </p:nvPicPr>
        <p:blipFill>
          <a:blip r:embed="rId4">
            <a:alphaModFix/>
          </a:blip>
          <a:stretch>
            <a:fillRect/>
          </a:stretch>
        </p:blipFill>
        <p:spPr>
          <a:xfrm>
            <a:off x="4996550" y="1557325"/>
            <a:ext cx="7092600" cy="4964250"/>
          </a:xfrm>
          <a:prstGeom prst="rect">
            <a:avLst/>
          </a:prstGeom>
          <a:noFill/>
          <a:ln>
            <a:noFill/>
          </a:ln>
        </p:spPr>
      </p:pic>
      <p:graphicFrame>
        <p:nvGraphicFramePr>
          <p:cNvPr id="255" name="Google Shape;255;p42"/>
          <p:cNvGraphicFramePr/>
          <p:nvPr/>
        </p:nvGraphicFramePr>
        <p:xfrm>
          <a:off x="152400" y="152400"/>
          <a:ext cx="3000000" cy="3000000"/>
        </p:xfrm>
        <a:graphic>
          <a:graphicData uri="http://schemas.openxmlformats.org/drawingml/2006/table">
            <a:tbl>
              <a:tblPr>
                <a:noFill/>
                <a:tableStyleId>{77566D1B-56CB-4990-8D8B-2ACEC88C8E2D}</a:tableStyleId>
              </a:tblPr>
              <a:tblGrid>
                <a:gridCol w="8675175"/>
              </a:tblGrid>
              <a:tr h="3676650">
                <a:tc>
                  <a:txBody>
                    <a:bodyPr/>
                    <a:lstStyle/>
                    <a:p>
                      <a:pPr indent="0" lvl="0" marL="0" rtl="0" algn="l">
                        <a:spcBef>
                          <a:spcPts val="0"/>
                        </a:spcBef>
                        <a:spcAft>
                          <a:spcPts val="0"/>
                        </a:spcAft>
                        <a:buNone/>
                      </a:pPr>
                      <a:r>
                        <a:rPr b="1" lang="en-IN" sz="1700">
                          <a:solidFill>
                            <a:srgbClr val="3B3835"/>
                          </a:solidFill>
                          <a:highlight>
                            <a:srgbClr val="FFFFFF"/>
                          </a:highlight>
                        </a:rPr>
                        <a:t>Medvedev–Sponheuer–Karnik scale, also known as the MSK or MSK-64, is a macroseismic intensity scale used to evaluate the severity of ground shaking on the basis of observed effects in an area where an earthquake transpires</a:t>
                      </a:r>
                      <a:endParaRPr b="1" sz="1700">
                        <a:solidFill>
                          <a:srgbClr val="3B3835"/>
                        </a:solidFill>
                        <a:highlight>
                          <a:srgbClr val="FFFFFF"/>
                        </a:highligh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3"/>
          <p:cNvPicPr preferRelativeResize="0"/>
          <p:nvPr/>
        </p:nvPicPr>
        <p:blipFill>
          <a:blip r:embed="rId3">
            <a:alphaModFix/>
          </a:blip>
          <a:stretch>
            <a:fillRect/>
          </a:stretch>
        </p:blipFill>
        <p:spPr>
          <a:xfrm>
            <a:off x="154299" y="1482026"/>
            <a:ext cx="5310001" cy="4965551"/>
          </a:xfrm>
          <a:prstGeom prst="rect">
            <a:avLst/>
          </a:prstGeom>
          <a:noFill/>
          <a:ln>
            <a:noFill/>
          </a:ln>
        </p:spPr>
      </p:pic>
      <p:pic>
        <p:nvPicPr>
          <p:cNvPr id="262" name="Google Shape;262;p43"/>
          <p:cNvPicPr preferRelativeResize="0"/>
          <p:nvPr/>
        </p:nvPicPr>
        <p:blipFill>
          <a:blip r:embed="rId4">
            <a:alphaModFix/>
          </a:blip>
          <a:stretch>
            <a:fillRect/>
          </a:stretch>
        </p:blipFill>
        <p:spPr>
          <a:xfrm>
            <a:off x="5745901" y="1482025"/>
            <a:ext cx="6163775" cy="4965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59725" y="1429850"/>
            <a:ext cx="8243177" cy="5030975"/>
          </a:xfrm>
          <a:prstGeom prst="rect">
            <a:avLst/>
          </a:prstGeom>
          <a:noFill/>
          <a:ln>
            <a:noFill/>
          </a:ln>
        </p:spPr>
      </p:pic>
      <p:graphicFrame>
        <p:nvGraphicFramePr>
          <p:cNvPr id="269" name="Google Shape;269;p44"/>
          <p:cNvGraphicFramePr/>
          <p:nvPr/>
        </p:nvGraphicFramePr>
        <p:xfrm>
          <a:off x="152400" y="152400"/>
          <a:ext cx="3000000" cy="3000000"/>
        </p:xfrm>
        <a:graphic>
          <a:graphicData uri="http://schemas.openxmlformats.org/drawingml/2006/table">
            <a:tbl>
              <a:tblPr>
                <a:noFill/>
                <a:tableStyleId>{77566D1B-56CB-4990-8D8B-2ACEC88C8E2D}</a:tableStyleId>
              </a:tblPr>
              <a:tblGrid>
                <a:gridCol w="6272975"/>
              </a:tblGrid>
              <a:tr h="876300">
                <a:tc>
                  <a:txBody>
                    <a:bodyPr/>
                    <a:lstStyle/>
                    <a:p>
                      <a:pPr indent="0" lvl="0" marL="0" rtl="0" algn="l">
                        <a:spcBef>
                          <a:spcPts val="0"/>
                        </a:spcBef>
                        <a:spcAft>
                          <a:spcPts val="0"/>
                        </a:spcAft>
                        <a:buNone/>
                      </a:pPr>
                      <a:r>
                        <a:rPr b="1" lang="en-IN" sz="1700">
                          <a:solidFill>
                            <a:srgbClr val="3B3835"/>
                          </a:solidFill>
                          <a:highlight>
                            <a:srgbClr val="FFFFFF"/>
                          </a:highlight>
                        </a:rPr>
                        <a:t>Acceleration Displacement Response Spectrum format</a:t>
                      </a:r>
                      <a:endParaRPr/>
                    </a:p>
                    <a:p>
                      <a:pPr indent="0" lvl="0" marL="0" rtl="0" algn="l">
                        <a:spcBef>
                          <a:spcPts val="0"/>
                        </a:spcBef>
                        <a:spcAft>
                          <a:spcPts val="0"/>
                        </a:spcAft>
                        <a:buNone/>
                      </a:pPr>
                      <a:r>
                        <a:rPr lang="en-IN"/>
                        <a:t>.</a:t>
                      </a:r>
                      <a:endParaRPr/>
                    </a:p>
                  </a:txBody>
                  <a:tcPr marT="91425" marB="91425" marR="91425" marL="91425"/>
                </a:tc>
              </a:tr>
            </a:tbl>
          </a:graphicData>
        </a:graphic>
      </p:graphicFrame>
      <p:graphicFrame>
        <p:nvGraphicFramePr>
          <p:cNvPr id="270" name="Google Shape;270;p44"/>
          <p:cNvGraphicFramePr/>
          <p:nvPr/>
        </p:nvGraphicFramePr>
        <p:xfrm>
          <a:off x="106063" y="589300"/>
          <a:ext cx="3000000" cy="3000000"/>
        </p:xfrm>
        <a:graphic>
          <a:graphicData uri="http://schemas.openxmlformats.org/drawingml/2006/table">
            <a:tbl>
              <a:tblPr>
                <a:noFill/>
                <a:tableStyleId>{77566D1B-56CB-4990-8D8B-2ACEC88C8E2D}</a:tableStyleId>
              </a:tblPr>
              <a:tblGrid>
                <a:gridCol w="8150500"/>
              </a:tblGrid>
              <a:tr h="1400175">
                <a:tc>
                  <a:txBody>
                    <a:bodyPr/>
                    <a:lstStyle/>
                    <a:p>
                      <a:pPr indent="0" lvl="0" marL="0" rtl="0" algn="l">
                        <a:spcBef>
                          <a:spcPts val="0"/>
                        </a:spcBef>
                        <a:spcAft>
                          <a:spcPts val="0"/>
                        </a:spcAft>
                        <a:buNone/>
                      </a:pPr>
                      <a:r>
                        <a:rPr b="1" lang="en-IN" sz="1700">
                          <a:solidFill>
                            <a:srgbClr val="3B3835"/>
                          </a:solidFill>
                          <a:highlight>
                            <a:srgbClr val="FFFFFF"/>
                          </a:highlight>
                        </a:rPr>
                        <a:t>Required Capacity of Nonlinear Deformations of the SDOF System with the Pushover Analysis</a:t>
                      </a:r>
                      <a:endParaRPr/>
                    </a:p>
                  </a:txBody>
                  <a:tcPr marT="91425" marB="91425" marR="91425" marL="91425"/>
                </a:tc>
              </a:tr>
            </a:tbl>
          </a:graphicData>
        </a:graphic>
      </p:graphicFrame>
      <p:graphicFrame>
        <p:nvGraphicFramePr>
          <p:cNvPr id="271" name="Google Shape;271;p44"/>
          <p:cNvGraphicFramePr/>
          <p:nvPr/>
        </p:nvGraphicFramePr>
        <p:xfrm>
          <a:off x="8475000" y="2266825"/>
          <a:ext cx="3000000" cy="3000000"/>
        </p:xfrm>
        <a:graphic>
          <a:graphicData uri="http://schemas.openxmlformats.org/drawingml/2006/table">
            <a:tbl>
              <a:tblPr>
                <a:noFill/>
                <a:tableStyleId>{77566D1B-56CB-4990-8D8B-2ACEC88C8E2D}</a:tableStyleId>
              </a:tblPr>
              <a:tblGrid>
                <a:gridCol w="3652425"/>
              </a:tblGrid>
              <a:tr h="3879975">
                <a:tc>
                  <a:txBody>
                    <a:bodyPr/>
                    <a:lstStyle/>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Pushover analysis is a static process that estimates seismic structural deformations using a reduced nonlinear technique.</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During earthquakes, structures remodel themselves. The dynamic forces on a structure are moved to other components as individual components yield or fail.</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aphicFrame>
        <p:nvGraphicFramePr>
          <p:cNvPr id="277" name="Google Shape;277;p45"/>
          <p:cNvGraphicFramePr/>
          <p:nvPr/>
        </p:nvGraphicFramePr>
        <p:xfrm>
          <a:off x="152400" y="152400"/>
          <a:ext cx="3000000" cy="3000000"/>
        </p:xfrm>
        <a:graphic>
          <a:graphicData uri="http://schemas.openxmlformats.org/drawingml/2006/table">
            <a:tbl>
              <a:tblPr>
                <a:noFill/>
                <a:tableStyleId>{77566D1B-56CB-4990-8D8B-2ACEC88C8E2D}</a:tableStyleId>
              </a:tblPr>
              <a:tblGrid>
                <a:gridCol w="7893525"/>
              </a:tblGrid>
              <a:tr h="3505200">
                <a:tc>
                  <a:txBody>
                    <a:bodyPr/>
                    <a:lstStyle/>
                    <a:p>
                      <a:pPr indent="0" lvl="0" marL="0" rtl="0" algn="l">
                        <a:spcBef>
                          <a:spcPts val="0"/>
                        </a:spcBef>
                        <a:spcAft>
                          <a:spcPts val="0"/>
                        </a:spcAft>
                        <a:buNone/>
                      </a:pPr>
                      <a:r>
                        <a:rPr b="1" lang="en-IN" sz="1700">
                          <a:solidFill>
                            <a:srgbClr val="3B3835"/>
                          </a:solidFill>
                          <a:highlight>
                            <a:srgbClr val="FFFFFF"/>
                          </a:highlight>
                        </a:rPr>
                        <a:t>The design eccentricity is a function of the structural eccentricity, which is defined as the distance between the center of rigidity at a level and the resultant of all lateral forces at that level.</a:t>
                      </a:r>
                      <a:endParaRPr/>
                    </a:p>
                  </a:txBody>
                  <a:tcPr marT="91425" marB="91425" marR="91425" marL="91425"/>
                </a:tc>
              </a:tr>
            </a:tbl>
          </a:graphicData>
        </a:graphic>
      </p:graphicFrame>
      <p:pic>
        <p:nvPicPr>
          <p:cNvPr id="278" name="Google Shape;278;p45"/>
          <p:cNvPicPr preferRelativeResize="0"/>
          <p:nvPr/>
        </p:nvPicPr>
        <p:blipFill>
          <a:blip r:embed="rId3">
            <a:alphaModFix/>
          </a:blip>
          <a:stretch>
            <a:fillRect/>
          </a:stretch>
        </p:blipFill>
        <p:spPr>
          <a:xfrm>
            <a:off x="0" y="1665225"/>
            <a:ext cx="12192000" cy="2433700"/>
          </a:xfrm>
          <a:prstGeom prst="rect">
            <a:avLst/>
          </a:prstGeom>
          <a:noFill/>
          <a:ln>
            <a:noFill/>
          </a:ln>
        </p:spPr>
      </p:pic>
      <p:graphicFrame>
        <p:nvGraphicFramePr>
          <p:cNvPr id="279" name="Google Shape;279;p45"/>
          <p:cNvGraphicFramePr/>
          <p:nvPr/>
        </p:nvGraphicFramePr>
        <p:xfrm>
          <a:off x="152400" y="4460975"/>
          <a:ext cx="3000000" cy="3000000"/>
        </p:xfrm>
        <a:graphic>
          <a:graphicData uri="http://schemas.openxmlformats.org/drawingml/2006/table">
            <a:tbl>
              <a:tblPr>
                <a:noFill/>
                <a:tableStyleId>{77566D1B-56CB-4990-8D8B-2ACEC88C8E2D}</a:tableStyleId>
              </a:tblPr>
              <a:tblGrid>
                <a:gridCol w="3796400"/>
              </a:tblGrid>
              <a:tr h="631025">
                <a:tc>
                  <a:txBody>
                    <a:bodyPr/>
                    <a:lstStyle/>
                    <a:p>
                      <a:pPr indent="0" lvl="0" marL="0" rtl="0" algn="l">
                        <a:spcBef>
                          <a:spcPts val="0"/>
                        </a:spcBef>
                        <a:spcAft>
                          <a:spcPts val="0"/>
                        </a:spcAft>
                        <a:buNone/>
                      </a:pPr>
                      <a:r>
                        <a:rPr b="1" lang="en-IN" sz="1700" u="sng"/>
                        <a:t>RELEVANT BUILDING SURVEYOR</a:t>
                      </a:r>
                      <a:endParaRPr b="1" sz="1700" u="sng"/>
                    </a:p>
                  </a:txBody>
                  <a:tcPr marT="91425" marB="91425" marR="91425" marL="91425"/>
                </a:tc>
              </a:tr>
            </a:tbl>
          </a:graphicData>
        </a:graphic>
      </p:graphicFrame>
      <p:graphicFrame>
        <p:nvGraphicFramePr>
          <p:cNvPr id="280" name="Google Shape;280;p45"/>
          <p:cNvGraphicFramePr/>
          <p:nvPr/>
        </p:nvGraphicFramePr>
        <p:xfrm>
          <a:off x="152400" y="5092000"/>
          <a:ext cx="3000000" cy="3000000"/>
        </p:xfrm>
        <a:graphic>
          <a:graphicData uri="http://schemas.openxmlformats.org/drawingml/2006/table">
            <a:tbl>
              <a:tblPr>
                <a:noFill/>
                <a:tableStyleId>{77566D1B-56CB-4990-8D8B-2ACEC88C8E2D}</a:tableStyleId>
              </a:tblPr>
              <a:tblGrid>
                <a:gridCol w="9516625"/>
              </a:tblGrid>
              <a:tr h="1382375">
                <a:tc>
                  <a:txBody>
                    <a:bodyPr/>
                    <a:lstStyle/>
                    <a:p>
                      <a:pPr indent="0" lvl="0" marL="0" rtl="0" algn="l">
                        <a:spcBef>
                          <a:spcPts val="0"/>
                        </a:spcBef>
                        <a:spcAft>
                          <a:spcPts val="0"/>
                        </a:spcAft>
                        <a:buNone/>
                      </a:pPr>
                      <a:r>
                        <a:rPr b="1" lang="en-IN" sz="1700"/>
                        <a:t>A</a:t>
                      </a:r>
                      <a:r>
                        <a:rPr b="1" lang="en-IN" sz="1700"/>
                        <a:t> registered building surveyor who has been selected to provide independent oversight of buildings and building work throughout the construction process and upon completion of construction to ensure that buildings are safe for use, accessible and energy efficient.</a:t>
                      </a:r>
                      <a:endParaRPr b="1" sz="17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6"/>
          <p:cNvPicPr preferRelativeResize="0"/>
          <p:nvPr/>
        </p:nvPicPr>
        <p:blipFill>
          <a:blip r:embed="rId3">
            <a:alphaModFix/>
          </a:blip>
          <a:stretch>
            <a:fillRect/>
          </a:stretch>
        </p:blipFill>
        <p:spPr>
          <a:xfrm>
            <a:off x="152400" y="1535775"/>
            <a:ext cx="11961626" cy="4938276"/>
          </a:xfrm>
          <a:prstGeom prst="rect">
            <a:avLst/>
          </a:prstGeom>
          <a:noFill/>
          <a:ln>
            <a:noFill/>
          </a:ln>
        </p:spPr>
      </p:pic>
      <p:graphicFrame>
        <p:nvGraphicFramePr>
          <p:cNvPr id="287" name="Google Shape;287;p46"/>
          <p:cNvGraphicFramePr/>
          <p:nvPr/>
        </p:nvGraphicFramePr>
        <p:xfrm>
          <a:off x="59725" y="0"/>
          <a:ext cx="3000000" cy="3000000"/>
        </p:xfrm>
        <a:graphic>
          <a:graphicData uri="http://schemas.openxmlformats.org/drawingml/2006/table">
            <a:tbl>
              <a:tblPr>
                <a:noFill/>
                <a:tableStyleId>{77566D1B-56CB-4990-8D8B-2ACEC88C8E2D}</a:tableStyleId>
              </a:tblPr>
              <a:tblGrid>
                <a:gridCol w="8584050"/>
              </a:tblGrid>
              <a:tr h="1054950">
                <a:tc>
                  <a:txBody>
                    <a:bodyPr/>
                    <a:lstStyle/>
                    <a:p>
                      <a:pPr indent="0" lvl="0" marL="0" rtl="0" algn="l">
                        <a:spcBef>
                          <a:spcPts val="0"/>
                        </a:spcBef>
                        <a:spcAft>
                          <a:spcPts val="0"/>
                        </a:spcAft>
                        <a:buNone/>
                      </a:pPr>
                      <a:r>
                        <a:rPr b="1" lang="en-IN" sz="1700">
                          <a:solidFill>
                            <a:srgbClr val="3B3835"/>
                          </a:solidFill>
                          <a:highlight>
                            <a:srgbClr val="FFFFFF"/>
                          </a:highlight>
                        </a:rPr>
                        <a:t>Spectral acceleration (SA) is a unit measured in g (the acceleration due to Earth's gravity, equivalent to g-force) that describes the maximum acceleration in an earthquake on an object – specifically a damped, harmonic oscillator moving in one physical dimension.</a:t>
                      </a:r>
                      <a:endParaRPr b="1" sz="12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STRUCTURAL MODELLING</a:t>
            </a:r>
            <a:endParaRPr/>
          </a:p>
        </p:txBody>
      </p:sp>
      <p:pic>
        <p:nvPicPr>
          <p:cNvPr id="294" name="Google Shape;294;p47"/>
          <p:cNvPicPr preferRelativeResize="0"/>
          <p:nvPr/>
        </p:nvPicPr>
        <p:blipFill rotWithShape="1">
          <a:blip r:embed="rId3">
            <a:alphaModFix/>
          </a:blip>
          <a:srcRect b="0" l="6280" r="7683" t="0"/>
          <a:stretch/>
        </p:blipFill>
        <p:spPr>
          <a:xfrm>
            <a:off x="0" y="1469575"/>
            <a:ext cx="7994599" cy="4367901"/>
          </a:xfrm>
          <a:prstGeom prst="rect">
            <a:avLst/>
          </a:prstGeom>
          <a:noFill/>
          <a:ln>
            <a:noFill/>
          </a:ln>
        </p:spPr>
      </p:pic>
      <p:sp>
        <p:nvSpPr>
          <p:cNvPr id="295" name="Google Shape;295;p47"/>
          <p:cNvSpPr txBox="1"/>
          <p:nvPr/>
        </p:nvSpPr>
        <p:spPr>
          <a:xfrm>
            <a:off x="8177875" y="1469575"/>
            <a:ext cx="40140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A magnetorheological damper, also known as a magnetorheological shock absorber, is a damper filled with magnetorheological fluid that is controlled by a magnetic field, which is often generated by an electromagnet.</a:t>
            </a:r>
            <a:endParaRPr b="1" sz="1700">
              <a:solidFill>
                <a:srgbClr val="3B3835"/>
              </a:solidFill>
              <a:highlight>
                <a:schemeClr val="lt1"/>
              </a:highlight>
            </a:endParaRPr>
          </a:p>
          <a:p>
            <a:pPr indent="0" lvl="0" marL="0" rtl="0" algn="l">
              <a:spcBef>
                <a:spcPts val="0"/>
              </a:spcBef>
              <a:spcAft>
                <a:spcPts val="0"/>
              </a:spcAft>
              <a:buNone/>
            </a:pPr>
            <a:r>
              <a:t/>
            </a:r>
            <a:endParaRPr b="1" sz="1700">
              <a:solidFill>
                <a:srgbClr val="3B3835"/>
              </a:solidFill>
              <a:highlight>
                <a:schemeClr val="lt1"/>
              </a:highlight>
            </a:endParaRPr>
          </a:p>
          <a:p>
            <a:pPr indent="0" lvl="0" marL="0" rtl="0" algn="l">
              <a:spcBef>
                <a:spcPts val="0"/>
              </a:spcBef>
              <a:spcAft>
                <a:spcPts val="0"/>
              </a:spcAft>
              <a:buNone/>
            </a:pPr>
            <a:r>
              <a:rPr b="1" lang="en-IN" sz="1700">
                <a:solidFill>
                  <a:srgbClr val="3B3835"/>
                </a:solidFill>
                <a:highlight>
                  <a:schemeClr val="lt1"/>
                </a:highlight>
              </a:rPr>
              <a:t>This permits the shock absorber's damping characteristics to be continually changed by altering the electromagnet's power. As the magnetic intensity rises, so does the fluid viscosity within the damper.</a:t>
            </a:r>
            <a:endParaRPr b="1" sz="1700">
              <a:solidFill>
                <a:srgbClr val="3B3835"/>
              </a:solidFill>
              <a:highlight>
                <a:schemeClr val="lt1"/>
              </a:highlight>
            </a:endParaRPr>
          </a:p>
          <a:p>
            <a:pPr indent="0" lvl="0" marL="0" rtl="0" algn="l">
              <a:spcBef>
                <a:spcPts val="0"/>
              </a:spcBef>
              <a:spcAft>
                <a:spcPts val="0"/>
              </a:spcAft>
              <a:buNone/>
            </a:pPr>
            <a:r>
              <a:t/>
            </a:r>
            <a:endParaRPr b="1" sz="1700">
              <a:solidFill>
                <a:srgbClr val="3B3835"/>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nvSpPr>
        <p:spPr>
          <a:xfrm>
            <a:off x="81650" y="1415125"/>
            <a:ext cx="8109900" cy="290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600">
                <a:solidFill>
                  <a:srgbClr val="3B3835"/>
                </a:solidFill>
                <a:highlight>
                  <a:srgbClr val="FFFFFF"/>
                </a:highlight>
              </a:rPr>
              <a:t>In addition, the system includes MR dampers installed in the bracing systems in the X-direction. The building model considered is an idealised one-story one-way plan asymmetric building consisting of rigid deck supported by structural elements (i.e. wall, columns, moment-frames, braced frames, etc.) in each of the two orthogonal directions.</a:t>
            </a:r>
            <a:endParaRPr b="1" sz="16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600">
              <a:solidFill>
                <a:srgbClr val="3B3835"/>
              </a:solidFill>
              <a:highlight>
                <a:srgbClr val="FFFFFF"/>
              </a:highlight>
            </a:endParaRPr>
          </a:p>
          <a:p>
            <a:pPr indent="0" lvl="0" marL="0" rtl="0" algn="l">
              <a:spcBef>
                <a:spcPts val="0"/>
              </a:spcBef>
              <a:spcAft>
                <a:spcPts val="0"/>
              </a:spcAft>
              <a:buNone/>
            </a:pPr>
            <a:r>
              <a:rPr b="1" lang="en-IN" sz="1600">
                <a:solidFill>
                  <a:srgbClr val="3B3835"/>
                </a:solidFill>
                <a:highlight>
                  <a:srgbClr val="FFFFFF"/>
                </a:highlight>
              </a:rPr>
              <a:t>The mass attributes of the system are regarded symmetric about both axes, whereas stiffness properties are only symmetric about the Y-axes. The stiffness eccentricity, ey, is defined as the distance between CM and CR and describes the absence of symmetry in the stiffness qualities about X-axes (Figure </a:t>
            </a:r>
            <a:r>
              <a:rPr b="1" lang="en-IN" sz="1600">
                <a:solidFill>
                  <a:srgbClr val="3B3835"/>
                </a:solidFill>
                <a:highlight>
                  <a:srgbClr val="FFFFFF"/>
                </a:highlight>
              </a:rPr>
              <a:t>4.</a:t>
            </a:r>
            <a:r>
              <a:rPr b="1" lang="en-IN" sz="1600">
                <a:solidFill>
                  <a:srgbClr val="3B3835"/>
                </a:solidFill>
                <a:highlight>
                  <a:srgbClr val="FFFFFF"/>
                </a:highlight>
              </a:rPr>
              <a:t>1).</a:t>
            </a:r>
            <a:endParaRPr b="1" sz="16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pic>
        <p:nvPicPr>
          <p:cNvPr id="302" name="Google Shape;302;p48"/>
          <p:cNvPicPr preferRelativeResize="0"/>
          <p:nvPr/>
        </p:nvPicPr>
        <p:blipFill>
          <a:blip r:embed="rId3">
            <a:alphaModFix/>
          </a:blip>
          <a:stretch>
            <a:fillRect/>
          </a:stretch>
        </p:blipFill>
        <p:spPr>
          <a:xfrm>
            <a:off x="81650" y="4054925"/>
            <a:ext cx="6462900" cy="2498276"/>
          </a:xfrm>
          <a:prstGeom prst="rect">
            <a:avLst/>
          </a:prstGeom>
          <a:noFill/>
          <a:ln>
            <a:noFill/>
          </a:ln>
        </p:spPr>
      </p:pic>
      <p:pic>
        <p:nvPicPr>
          <p:cNvPr id="303" name="Google Shape;303;p48"/>
          <p:cNvPicPr preferRelativeResize="0"/>
          <p:nvPr/>
        </p:nvPicPr>
        <p:blipFill>
          <a:blip r:embed="rId4">
            <a:alphaModFix/>
          </a:blip>
          <a:stretch>
            <a:fillRect/>
          </a:stretch>
        </p:blipFill>
        <p:spPr>
          <a:xfrm>
            <a:off x="3513375" y="5878275"/>
            <a:ext cx="8678626" cy="674925"/>
          </a:xfrm>
          <a:prstGeom prst="rect">
            <a:avLst/>
          </a:prstGeom>
          <a:noFill/>
          <a:ln>
            <a:noFill/>
          </a:ln>
        </p:spPr>
      </p:pic>
      <p:pic>
        <p:nvPicPr>
          <p:cNvPr id="304" name="Google Shape;304;p48"/>
          <p:cNvPicPr preferRelativeResize="0"/>
          <p:nvPr/>
        </p:nvPicPr>
        <p:blipFill>
          <a:blip r:embed="rId5">
            <a:alphaModFix/>
          </a:blip>
          <a:stretch>
            <a:fillRect/>
          </a:stretch>
        </p:blipFill>
        <p:spPr>
          <a:xfrm>
            <a:off x="8096250" y="1415125"/>
            <a:ext cx="4095751" cy="4388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ph idx="1" type="body"/>
          </p:nvPr>
        </p:nvSpPr>
        <p:spPr>
          <a:xfrm>
            <a:off x="406400" y="152400"/>
            <a:ext cx="8432800" cy="1143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IN"/>
              <a:t>HISTORY</a:t>
            </a:r>
            <a:endParaRPr/>
          </a:p>
        </p:txBody>
      </p:sp>
      <p:sp>
        <p:nvSpPr>
          <p:cNvPr id="176" name="Google Shape;176;p31"/>
          <p:cNvSpPr txBox="1"/>
          <p:nvPr/>
        </p:nvSpPr>
        <p:spPr>
          <a:xfrm>
            <a:off x="406400" y="1596446"/>
            <a:ext cx="10501200" cy="1607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IN" sz="1700"/>
              <a:t>The theory of performance-based seismic design (PBSD) was first proposed in the early 1990s by American scientists and engineers. It piqued the interest of Japanese and European earthquake engineers, who dedicated themselves to it from all angles. The PBSD idea evolved from Moehle's displacement-based seismic design (DBSD) at Berkley University in California. It is based on structural analysis and represents a significant advancement in seismic theory.</a:t>
            </a:r>
            <a:endParaRPr b="1" sz="1700"/>
          </a:p>
        </p:txBody>
      </p:sp>
      <p:pic>
        <p:nvPicPr>
          <p:cNvPr id="177" name="Google Shape;177;p31"/>
          <p:cNvPicPr preferRelativeResize="0"/>
          <p:nvPr/>
        </p:nvPicPr>
        <p:blipFill>
          <a:blip r:embed="rId3">
            <a:alphaModFix/>
          </a:blip>
          <a:stretch>
            <a:fillRect/>
          </a:stretch>
        </p:blipFill>
        <p:spPr>
          <a:xfrm>
            <a:off x="406400" y="3505196"/>
            <a:ext cx="5215696" cy="2933829"/>
          </a:xfrm>
          <a:prstGeom prst="rect">
            <a:avLst/>
          </a:prstGeom>
          <a:noFill/>
          <a:ln>
            <a:noFill/>
          </a:ln>
        </p:spPr>
      </p:pic>
      <p:sp>
        <p:nvSpPr>
          <p:cNvPr id="178" name="Google Shape;178;p31"/>
          <p:cNvSpPr txBox="1"/>
          <p:nvPr/>
        </p:nvSpPr>
        <p:spPr>
          <a:xfrm>
            <a:off x="-1728100" y="353775"/>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9" name="Google Shape;179;p31"/>
          <p:cNvSpPr/>
          <p:nvPr/>
        </p:nvSpPr>
        <p:spPr>
          <a:xfrm>
            <a:off x="1333500" y="5347625"/>
            <a:ext cx="1170300" cy="163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1"/>
          <p:cNvSpPr txBox="1"/>
          <p:nvPr/>
        </p:nvSpPr>
        <p:spPr>
          <a:xfrm>
            <a:off x="5755800" y="3204150"/>
            <a:ext cx="63546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t>Traditional elastic methods have been used to design structures subjected to seismic loadings. This method arose naturally from the application of elastic analysis methodologies to assess structural performance under working stresses. The ultimate strength provisions have been used to set acceptability standards for load combinations on structures, including seismic effects. Because ductile structures may withstand dynamic loads greater than the elastic limit load, seismic loads are frequently decreased in this process by dividing the loads by ductility factors.</a:t>
            </a:r>
            <a:endParaRPr b="1"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9"/>
          <p:cNvPicPr preferRelativeResize="0"/>
          <p:nvPr/>
        </p:nvPicPr>
        <p:blipFill>
          <a:blip r:embed="rId3">
            <a:alphaModFix/>
          </a:blip>
          <a:stretch>
            <a:fillRect/>
          </a:stretch>
        </p:blipFill>
        <p:spPr>
          <a:xfrm>
            <a:off x="70750" y="2355400"/>
            <a:ext cx="11887199" cy="1793408"/>
          </a:xfrm>
          <a:prstGeom prst="rect">
            <a:avLst/>
          </a:prstGeom>
          <a:noFill/>
          <a:ln>
            <a:noFill/>
          </a:ln>
        </p:spPr>
      </p:pic>
      <p:pic>
        <p:nvPicPr>
          <p:cNvPr id="311" name="Google Shape;311;p49"/>
          <p:cNvPicPr preferRelativeResize="0"/>
          <p:nvPr/>
        </p:nvPicPr>
        <p:blipFill>
          <a:blip r:embed="rId4">
            <a:alphaModFix/>
          </a:blip>
          <a:stretch>
            <a:fillRect/>
          </a:stretch>
        </p:blipFill>
        <p:spPr>
          <a:xfrm>
            <a:off x="152400" y="1431425"/>
            <a:ext cx="9668900" cy="1045050"/>
          </a:xfrm>
          <a:prstGeom prst="rect">
            <a:avLst/>
          </a:prstGeom>
          <a:noFill/>
          <a:ln>
            <a:noFill/>
          </a:ln>
        </p:spPr>
      </p:pic>
      <p:pic>
        <p:nvPicPr>
          <p:cNvPr id="312" name="Google Shape;312;p49"/>
          <p:cNvPicPr preferRelativeResize="0"/>
          <p:nvPr/>
        </p:nvPicPr>
        <p:blipFill>
          <a:blip r:embed="rId5">
            <a:alphaModFix/>
          </a:blip>
          <a:stretch>
            <a:fillRect/>
          </a:stretch>
        </p:blipFill>
        <p:spPr>
          <a:xfrm>
            <a:off x="152400" y="4261750"/>
            <a:ext cx="2449129" cy="2596250"/>
          </a:xfrm>
          <a:prstGeom prst="rect">
            <a:avLst/>
          </a:prstGeom>
          <a:noFill/>
          <a:ln>
            <a:noFill/>
          </a:ln>
        </p:spPr>
      </p:pic>
      <p:pic>
        <p:nvPicPr>
          <p:cNvPr id="313" name="Google Shape;313;p49"/>
          <p:cNvPicPr preferRelativeResize="0"/>
          <p:nvPr/>
        </p:nvPicPr>
        <p:blipFill>
          <a:blip r:embed="rId6">
            <a:alphaModFix/>
          </a:blip>
          <a:stretch>
            <a:fillRect/>
          </a:stretch>
        </p:blipFill>
        <p:spPr>
          <a:xfrm>
            <a:off x="2506275" y="4044025"/>
            <a:ext cx="9668899" cy="246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0"/>
          <p:cNvPicPr preferRelativeResize="0"/>
          <p:nvPr/>
        </p:nvPicPr>
        <p:blipFill>
          <a:blip r:embed="rId3">
            <a:alphaModFix/>
          </a:blip>
          <a:stretch>
            <a:fillRect/>
          </a:stretch>
        </p:blipFill>
        <p:spPr>
          <a:xfrm>
            <a:off x="1880500" y="0"/>
            <a:ext cx="8066300" cy="6858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51"/>
          <p:cNvPicPr preferRelativeResize="0"/>
          <p:nvPr/>
        </p:nvPicPr>
        <p:blipFill>
          <a:blip r:embed="rId3">
            <a:alphaModFix/>
          </a:blip>
          <a:stretch>
            <a:fillRect/>
          </a:stretch>
        </p:blipFill>
        <p:spPr>
          <a:xfrm>
            <a:off x="1526725" y="0"/>
            <a:ext cx="8856425"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52"/>
          <p:cNvPicPr preferRelativeResize="0"/>
          <p:nvPr/>
        </p:nvPicPr>
        <p:blipFill>
          <a:blip r:embed="rId3">
            <a:alphaModFix/>
          </a:blip>
          <a:stretch>
            <a:fillRect/>
          </a:stretch>
        </p:blipFill>
        <p:spPr>
          <a:xfrm>
            <a:off x="1551399" y="0"/>
            <a:ext cx="8752024" cy="6858000"/>
          </a:xfrm>
          <a:prstGeom prst="rect">
            <a:avLst/>
          </a:prstGeom>
          <a:noFill/>
          <a:ln>
            <a:noFill/>
          </a:ln>
        </p:spPr>
      </p:pic>
      <p:sp>
        <p:nvSpPr>
          <p:cNvPr id="332" name="Google Shape;332;p52"/>
          <p:cNvSpPr txBox="1"/>
          <p:nvPr/>
        </p:nvSpPr>
        <p:spPr>
          <a:xfrm>
            <a:off x="0" y="1782525"/>
            <a:ext cx="155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t>Passive off here means negative stiffness (superior performance)</a:t>
            </a:r>
            <a:endParaRPr b="1"/>
          </a:p>
        </p:txBody>
      </p:sp>
      <p:sp>
        <p:nvSpPr>
          <p:cNvPr id="333" name="Google Shape;333;p52"/>
          <p:cNvSpPr txBox="1"/>
          <p:nvPr/>
        </p:nvSpPr>
        <p:spPr>
          <a:xfrm>
            <a:off x="10303425" y="4697175"/>
            <a:ext cx="1820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solidFill>
                  <a:schemeClr val="dk1"/>
                </a:solidFill>
              </a:rPr>
              <a:t>Passive on here means positive stiffness (poor performance)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3"/>
          <p:cNvSpPr txBox="1"/>
          <p:nvPr>
            <p:ph idx="1" type="body"/>
          </p:nvPr>
        </p:nvSpPr>
        <p:spPr>
          <a:xfrm>
            <a:off x="190575" y="111600"/>
            <a:ext cx="102324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3400"/>
              <a:t>PBSD procedure in STAAD Pro Advanced                    Following Nonlinear Static Analysis</a:t>
            </a:r>
            <a:endParaRPr sz="3400"/>
          </a:p>
        </p:txBody>
      </p:sp>
      <p:sp>
        <p:nvSpPr>
          <p:cNvPr id="340" name="Google Shape;340;p53"/>
          <p:cNvSpPr txBox="1"/>
          <p:nvPr/>
        </p:nvSpPr>
        <p:spPr>
          <a:xfrm>
            <a:off x="54450" y="1431475"/>
            <a:ext cx="78378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rgbClr val="FFFFFF"/>
                </a:highlight>
              </a:rPr>
              <a:t>The study considers three structural steel frames of G+3 storey I moment frame, (ii) braced frame with external concentric diagonal bracing (bracing section –ISMC100), and (iii) braced frame with internal diagonal bracing (bracing section –ISMC100) at optimal position, as shown in fig 2 (a), (b), and (c), respectively.</a:t>
            </a:r>
            <a:endParaRPr/>
          </a:p>
        </p:txBody>
      </p:sp>
      <p:pic>
        <p:nvPicPr>
          <p:cNvPr id="341" name="Google Shape;341;p53"/>
          <p:cNvPicPr preferRelativeResize="0"/>
          <p:nvPr/>
        </p:nvPicPr>
        <p:blipFill>
          <a:blip r:embed="rId3">
            <a:alphaModFix/>
          </a:blip>
          <a:stretch>
            <a:fillRect/>
          </a:stretch>
        </p:blipFill>
        <p:spPr>
          <a:xfrm>
            <a:off x="7688025" y="1431475"/>
            <a:ext cx="4408725" cy="5027926"/>
          </a:xfrm>
          <a:prstGeom prst="rect">
            <a:avLst/>
          </a:prstGeom>
          <a:noFill/>
          <a:ln>
            <a:noFill/>
          </a:ln>
        </p:spPr>
      </p:pic>
      <p:pic>
        <p:nvPicPr>
          <p:cNvPr id="342" name="Google Shape;342;p53"/>
          <p:cNvPicPr preferRelativeResize="0"/>
          <p:nvPr/>
        </p:nvPicPr>
        <p:blipFill>
          <a:blip r:embed="rId4">
            <a:alphaModFix/>
          </a:blip>
          <a:stretch>
            <a:fillRect/>
          </a:stretch>
        </p:blipFill>
        <p:spPr>
          <a:xfrm>
            <a:off x="2925525" y="3868600"/>
            <a:ext cx="4762500" cy="2590800"/>
          </a:xfrm>
          <a:prstGeom prst="rect">
            <a:avLst/>
          </a:prstGeom>
          <a:noFill/>
          <a:ln>
            <a:noFill/>
          </a:ln>
        </p:spPr>
      </p:pic>
      <p:sp>
        <p:nvSpPr>
          <p:cNvPr id="343" name="Google Shape;343;p53"/>
          <p:cNvSpPr txBox="1"/>
          <p:nvPr/>
        </p:nvSpPr>
        <p:spPr>
          <a:xfrm>
            <a:off x="54450" y="3804563"/>
            <a:ext cx="30000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Structural Modeling of Steel Frames in STAAD Pro. Advanced, (a) moment frame; </a:t>
            </a:r>
            <a:endParaRPr b="1" sz="1700">
              <a:solidFill>
                <a:schemeClr val="dk1"/>
              </a:solidFill>
            </a:endParaRPr>
          </a:p>
          <a:p>
            <a:pPr indent="0" lvl="0" marL="0" rtl="0" algn="l">
              <a:spcBef>
                <a:spcPts val="0"/>
              </a:spcBef>
              <a:spcAft>
                <a:spcPts val="0"/>
              </a:spcAft>
              <a:buNone/>
            </a:pPr>
            <a:r>
              <a:rPr b="1" lang="en-IN" sz="1700">
                <a:solidFill>
                  <a:schemeClr val="dk1"/>
                </a:solidFill>
              </a:rPr>
              <a:t>(b) braced frame with external concentric diagonal bracing; </a:t>
            </a:r>
            <a:endParaRPr b="1" sz="1700">
              <a:solidFill>
                <a:schemeClr val="dk1"/>
              </a:solidFill>
            </a:endParaRPr>
          </a:p>
          <a:p>
            <a:pPr indent="0" lvl="0" marL="0" rtl="0" algn="l">
              <a:spcBef>
                <a:spcPts val="0"/>
              </a:spcBef>
              <a:spcAft>
                <a:spcPts val="0"/>
              </a:spcAft>
              <a:buNone/>
            </a:pPr>
            <a:r>
              <a:rPr b="1" lang="en-IN" sz="1700">
                <a:solidFill>
                  <a:schemeClr val="dk1"/>
                </a:solidFill>
              </a:rPr>
              <a:t>(c) braced frame with internal diagonal bracing</a:t>
            </a:r>
            <a:endParaRPr/>
          </a:p>
        </p:txBody>
      </p:sp>
      <p:sp>
        <p:nvSpPr>
          <p:cNvPr id="344" name="Google Shape;344;p53"/>
          <p:cNvSpPr txBox="1"/>
          <p:nvPr/>
        </p:nvSpPr>
        <p:spPr>
          <a:xfrm>
            <a:off x="6302850" y="3282000"/>
            <a:ext cx="909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a:t>
            </a:r>
            <a:r>
              <a:rPr b="1" lang="en-IN" sz="1700">
                <a:solidFill>
                  <a:srgbClr val="3B3835"/>
                </a:solidFill>
                <a:highlight>
                  <a:schemeClr val="lt1"/>
                </a:highlight>
              </a:rPr>
              <a:t>ig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4"/>
          <p:cNvSpPr txBox="1"/>
          <p:nvPr/>
        </p:nvSpPr>
        <p:spPr>
          <a:xfrm>
            <a:off x="95250" y="1496775"/>
            <a:ext cx="12015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The geometry of all three structural steel frames is shown in Table 1.</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The cross sectional details of the beams and columns employed in all three frames are shown in Table 2. The strong column weak beam idea is considered while assigning steel sections to column and beam.</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The modulus of elasticity of the steel used to produce the 4-Storey braced frame is 199947.9611 N/mm2, the Poisson's ratio is 300E-3, the density is 283E6 kip/in3, and the ὰ/oF is 6.5E6.</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pic>
        <p:nvPicPr>
          <p:cNvPr id="351" name="Google Shape;351;p54"/>
          <p:cNvPicPr preferRelativeResize="0"/>
          <p:nvPr/>
        </p:nvPicPr>
        <p:blipFill>
          <a:blip r:embed="rId3">
            <a:alphaModFix/>
          </a:blip>
          <a:stretch>
            <a:fillRect/>
          </a:stretch>
        </p:blipFill>
        <p:spPr>
          <a:xfrm>
            <a:off x="291825" y="3831775"/>
            <a:ext cx="5613700" cy="1685250"/>
          </a:xfrm>
          <a:prstGeom prst="rect">
            <a:avLst/>
          </a:prstGeom>
          <a:noFill/>
          <a:ln>
            <a:noFill/>
          </a:ln>
        </p:spPr>
      </p:pic>
      <p:pic>
        <p:nvPicPr>
          <p:cNvPr id="352" name="Google Shape;352;p54"/>
          <p:cNvPicPr preferRelativeResize="0"/>
          <p:nvPr/>
        </p:nvPicPr>
        <p:blipFill>
          <a:blip r:embed="rId4">
            <a:alphaModFix/>
          </a:blip>
          <a:stretch>
            <a:fillRect/>
          </a:stretch>
        </p:blipFill>
        <p:spPr>
          <a:xfrm>
            <a:off x="6096000" y="3831776"/>
            <a:ext cx="5944888" cy="2474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5"/>
          <p:cNvSpPr txBox="1"/>
          <p:nvPr/>
        </p:nvSpPr>
        <p:spPr>
          <a:xfrm>
            <a:off x="0" y="1973700"/>
            <a:ext cx="57015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As illustrated in fig 3, each frame has its own self weight and life load of 3kN/m.</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To do the pushover analysis in STAAD Pro. advanced, self weight and live weights were applied under gravity load conditions.</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Figure 3 depicts the self-weight of the structure in red, and blue coloured arrows pointing downward illustrate the gravity load of 3Kn/m operating in the global Y direction.</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pic>
        <p:nvPicPr>
          <p:cNvPr id="359" name="Google Shape;359;p55"/>
          <p:cNvPicPr preferRelativeResize="0"/>
          <p:nvPr/>
        </p:nvPicPr>
        <p:blipFill rotWithShape="1">
          <a:blip r:embed="rId3">
            <a:alphaModFix/>
          </a:blip>
          <a:srcRect b="0" l="0" r="0" t="0"/>
          <a:stretch/>
        </p:blipFill>
        <p:spPr>
          <a:xfrm>
            <a:off x="6096000" y="1584125"/>
            <a:ext cx="5490100" cy="463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6"/>
          <p:cNvSpPr txBox="1"/>
          <p:nvPr>
            <p:ph idx="1" type="body"/>
          </p:nvPr>
        </p:nvSpPr>
        <p:spPr>
          <a:xfrm>
            <a:off x="175075" y="84375"/>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PERFORMING PUSHOVER ANALYSIS </a:t>
            </a:r>
            <a:endParaRPr/>
          </a:p>
        </p:txBody>
      </p:sp>
      <p:sp>
        <p:nvSpPr>
          <p:cNvPr id="366" name="Google Shape;366;p56"/>
          <p:cNvSpPr txBox="1"/>
          <p:nvPr/>
        </p:nvSpPr>
        <p:spPr>
          <a:xfrm>
            <a:off x="105900" y="1483525"/>
            <a:ext cx="10446000" cy="506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rgbClr val="FFFFFF"/>
                </a:highlight>
              </a:rPr>
              <a:t>STAAD Pro. advanced is used to do pushover analysis on each structural steel frame of the G+3 story. While performing non-linear static analysis, the following steps were taken.</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900">
                <a:solidFill>
                  <a:srgbClr val="3B3835"/>
                </a:solidFill>
                <a:highlight>
                  <a:srgbClr val="FFFFFF"/>
                </a:highlight>
              </a:rPr>
              <a:t>While performing pushover analysis in STAAD Pro, define the type of frame. Advanced frame types should be defined initially. Moment frame is the frame type for the first frame, and braced frame is the frame type for the second and third frames.</a:t>
            </a:r>
            <a:endParaRPr b="1" sz="19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9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i="1" lang="en-IN" sz="1900" u="sng">
                <a:solidFill>
                  <a:srgbClr val="3B3835"/>
                </a:solidFill>
                <a:highlight>
                  <a:srgbClr val="FFFFFF"/>
                </a:highlight>
              </a:rPr>
              <a:t>Geometric Non-linearity:</a:t>
            </a:r>
            <a:r>
              <a:rPr b="1" lang="en-IN" sz="1900">
                <a:solidFill>
                  <a:srgbClr val="3B3835"/>
                </a:solidFill>
                <a:highlight>
                  <a:srgbClr val="FFFFFF"/>
                </a:highlight>
              </a:rPr>
              <a:t> In regular buildings, some structural damage is allowed during intense earthquake shaking, even though no collapse must be guaranteed. This indicates that nonlinearity will emerge in the building's overall response. As a result, the geometric non linearity is taken into account when assessing all three steel frames. The geometric nonlinearity convergence is set to 0.254mm, and the number of iterations for geometric nonlinearity is set at 50.</a:t>
            </a:r>
            <a:endParaRPr b="1" sz="1900">
              <a:solidFill>
                <a:srgbClr val="3B3835"/>
              </a:solidFill>
              <a:highlight>
                <a:srgbClr val="FFFFFF"/>
              </a:highlight>
            </a:endParaRPr>
          </a:p>
          <a:p>
            <a:pPr indent="0" lvl="0" marL="0" rtl="0" algn="l">
              <a:spcBef>
                <a:spcPts val="0"/>
              </a:spcBef>
              <a:spcAft>
                <a:spcPts val="0"/>
              </a:spcAft>
              <a:buNone/>
            </a:pPr>
            <a:r>
              <a:t/>
            </a:r>
            <a:endParaRPr b="1" sz="19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i="1" lang="en-IN" sz="1900" u="sng">
                <a:solidFill>
                  <a:srgbClr val="3B3835"/>
                </a:solidFill>
                <a:highlight>
                  <a:srgbClr val="FFFFFF"/>
                </a:highlight>
              </a:rPr>
              <a:t>Defining Loads:</a:t>
            </a:r>
            <a:r>
              <a:rPr b="1" lang="en-IN" sz="1900">
                <a:solidFill>
                  <a:srgbClr val="3B3835"/>
                </a:solidFill>
                <a:highlight>
                  <a:srgbClr val="FFFFFF"/>
                </a:highlight>
              </a:rPr>
              <a:t> In the gravity loading example, loads are defined. Gravity loads are made up of dead loads and (in most cases) most live loads. Each steel frame is given a live load of 3kN/m, as indicated in fig 3.</a:t>
            </a:r>
            <a:endParaRPr b="1" sz="1700">
              <a:solidFill>
                <a:srgbClr val="3B3835"/>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7"/>
          <p:cNvSpPr txBox="1"/>
          <p:nvPr/>
        </p:nvSpPr>
        <p:spPr>
          <a:xfrm>
            <a:off x="8750" y="1403375"/>
            <a:ext cx="12192000" cy="1277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1" lang="en-IN" sz="2000" u="sng">
                <a:solidFill>
                  <a:srgbClr val="3B3835"/>
                </a:solidFill>
                <a:highlight>
                  <a:srgbClr val="FFFFFF"/>
                </a:highlight>
              </a:rPr>
              <a:t>Defining acceptance criteria:</a:t>
            </a:r>
            <a:r>
              <a:rPr b="1" lang="en-IN" sz="1700">
                <a:solidFill>
                  <a:srgbClr val="3B3835"/>
                </a:solidFill>
                <a:highlight>
                  <a:srgbClr val="FFFFFF"/>
                </a:highlight>
              </a:rPr>
              <a:t> Performance characteristics that regard all elements to be primary. As a result, the performance points are as illustrated in Figure 4's curves. IO is the distortion that caused persistent, visible damage in the experiment but did not exceed 0.67 times the LS deformation limit. The distortion at point 2 on the curves is 0.75 LS. CP is the curve deformation at point 2 that is less than 0.75 times the curve deformation at point 3.</a:t>
            </a:r>
            <a:endParaRPr b="1" sz="1700">
              <a:solidFill>
                <a:srgbClr val="3B3835"/>
              </a:solidFill>
              <a:highlight>
                <a:srgbClr val="FFFFFF"/>
              </a:highlight>
            </a:endParaRPr>
          </a:p>
        </p:txBody>
      </p:sp>
      <p:pic>
        <p:nvPicPr>
          <p:cNvPr id="373" name="Google Shape;373;p57"/>
          <p:cNvPicPr preferRelativeResize="0"/>
          <p:nvPr/>
        </p:nvPicPr>
        <p:blipFill>
          <a:blip r:embed="rId3">
            <a:alphaModFix/>
          </a:blip>
          <a:stretch>
            <a:fillRect/>
          </a:stretch>
        </p:blipFill>
        <p:spPr>
          <a:xfrm>
            <a:off x="8750" y="2957975"/>
            <a:ext cx="10402824" cy="3546250"/>
          </a:xfrm>
          <a:prstGeom prst="rect">
            <a:avLst/>
          </a:prstGeom>
          <a:noFill/>
          <a:ln>
            <a:noFill/>
          </a:ln>
        </p:spPr>
      </p:pic>
      <p:sp>
        <p:nvSpPr>
          <p:cNvPr id="374" name="Google Shape;374;p57"/>
          <p:cNvSpPr txBox="1"/>
          <p:nvPr/>
        </p:nvSpPr>
        <p:spPr>
          <a:xfrm>
            <a:off x="8831025" y="2748650"/>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Component force v/s deformation curves from FEMA 356 </a:t>
            </a:r>
            <a:endParaRPr/>
          </a:p>
        </p:txBody>
      </p:sp>
      <p:sp>
        <p:nvSpPr>
          <p:cNvPr id="375" name="Google Shape;375;p57"/>
          <p:cNvSpPr txBox="1"/>
          <p:nvPr/>
        </p:nvSpPr>
        <p:spPr>
          <a:xfrm>
            <a:off x="10504725" y="5715000"/>
            <a:ext cx="857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4.</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8"/>
          <p:cNvSpPr txBox="1"/>
          <p:nvPr/>
        </p:nvSpPr>
        <p:spPr>
          <a:xfrm>
            <a:off x="81650" y="1417875"/>
            <a:ext cx="120423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IN" sz="2000">
                <a:solidFill>
                  <a:schemeClr val="dk1"/>
                </a:solidFill>
              </a:rPr>
              <a:t>Defining Solution Control: </a:t>
            </a:r>
            <a:r>
              <a:rPr b="1" lang="en-IN" sz="1700">
                <a:solidFill>
                  <a:srgbClr val="3B3835"/>
                </a:solidFill>
                <a:highlight>
                  <a:srgbClr val="FFFFFF"/>
                </a:highlight>
              </a:rPr>
              <a:t>A defined base shear or a defined displacement at a controlled joint can be used to do the analysis. As previously described in step 4 of doing pushover analysis, the push up to defined base shear technique is employed here.</a:t>
            </a:r>
            <a:endParaRPr b="1" sz="1700">
              <a:solidFill>
                <a:schemeClr val="dk1"/>
              </a:solidFill>
            </a:endParaRPr>
          </a:p>
          <a:p>
            <a:pPr indent="0" lvl="0" marL="0" rtl="0" algn="l">
              <a:spcBef>
                <a:spcPts val="0"/>
              </a:spcBef>
              <a:spcAft>
                <a:spcPts val="0"/>
              </a:spcAft>
              <a:buNone/>
            </a:pPr>
            <a:r>
              <a:t/>
            </a:r>
            <a:endParaRPr b="1" i="1" sz="2000">
              <a:solidFill>
                <a:schemeClr val="dk1"/>
              </a:solidFill>
            </a:endParaRPr>
          </a:p>
          <a:p>
            <a:pPr indent="0" lvl="0" marL="0" rtl="0" algn="l">
              <a:spcBef>
                <a:spcPts val="0"/>
              </a:spcBef>
              <a:spcAft>
                <a:spcPts val="0"/>
              </a:spcAft>
              <a:buNone/>
            </a:pPr>
            <a:r>
              <a:rPr b="1" i="1" lang="en-IN" sz="2000">
                <a:solidFill>
                  <a:schemeClr val="dk1"/>
                </a:solidFill>
              </a:rPr>
              <a:t>Performance Check: </a:t>
            </a:r>
            <a:r>
              <a:rPr b="1" lang="en-IN" sz="1700">
                <a:solidFill>
                  <a:srgbClr val="3B3835"/>
                </a:solidFill>
                <a:highlight>
                  <a:srgbClr val="FFFFFF"/>
                </a:highlight>
              </a:rPr>
              <a:t>The performance of all three G+3 structural steel frames was determined by pushover analysis, with comparisons of base shear, displacement, capacity curve, and plastic hinges computed to determine which structure satisfies the requisite performance under earthquake stress.</a:t>
            </a:r>
            <a:endParaRPr/>
          </a:p>
        </p:txBody>
      </p:sp>
      <p:pic>
        <p:nvPicPr>
          <p:cNvPr id="382" name="Google Shape;382;p58"/>
          <p:cNvPicPr preferRelativeResize="0"/>
          <p:nvPr/>
        </p:nvPicPr>
        <p:blipFill rotWithShape="1">
          <a:blip r:embed="rId3">
            <a:alphaModFix/>
          </a:blip>
          <a:srcRect b="0" l="0" r="0" t="19146"/>
          <a:stretch/>
        </p:blipFill>
        <p:spPr>
          <a:xfrm>
            <a:off x="612350" y="3505200"/>
            <a:ext cx="10682901" cy="2944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idx="1" type="body"/>
          </p:nvPr>
        </p:nvSpPr>
        <p:spPr>
          <a:xfrm>
            <a:off x="406400" y="152400"/>
            <a:ext cx="8432800" cy="1143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IN"/>
              <a:t>Introduction</a:t>
            </a:r>
            <a:endParaRPr/>
          </a:p>
        </p:txBody>
      </p:sp>
      <p:sp>
        <p:nvSpPr>
          <p:cNvPr id="186" name="Google Shape;186;p32"/>
          <p:cNvSpPr txBox="1"/>
          <p:nvPr/>
        </p:nvSpPr>
        <p:spPr>
          <a:xfrm>
            <a:off x="311150" y="1904250"/>
            <a:ext cx="10506600" cy="3201900"/>
          </a:xfrm>
          <a:prstGeom prst="rect">
            <a:avLst/>
          </a:prstGeom>
          <a:noFill/>
          <a:ln>
            <a:noFill/>
          </a:ln>
        </p:spPr>
        <p:txBody>
          <a:bodyPr anchorCtr="0" anchor="t" bIns="45700" lIns="91425" spcFirstLastPara="1" rIns="91425" wrap="square" tIns="45700">
            <a:noAutofit/>
          </a:bodyPr>
          <a:lstStyle/>
          <a:p>
            <a:pPr indent="-342900" lvl="0" marL="457200" marR="0" rtl="0" algn="just">
              <a:spcBef>
                <a:spcPts val="0"/>
              </a:spcBef>
              <a:spcAft>
                <a:spcPts val="0"/>
              </a:spcAft>
              <a:buClr>
                <a:srgbClr val="3B3835"/>
              </a:buClr>
              <a:buSzPts val="1800"/>
              <a:buChar char="●"/>
            </a:pPr>
            <a:r>
              <a:rPr b="1" lang="en-IN" sz="1800">
                <a:solidFill>
                  <a:srgbClr val="3B3835"/>
                </a:solidFill>
                <a:highlight>
                  <a:srgbClr val="FFFFFF"/>
                </a:highlight>
              </a:rPr>
              <a:t>The primary idea behind performance-based seismic design is to give engineers the capacity to design buildings that will behave predictably and consistently in earthquakes.</a:t>
            </a:r>
            <a:endParaRPr b="1" sz="1800">
              <a:solidFill>
                <a:srgbClr val="3B3835"/>
              </a:solidFill>
              <a:highlight>
                <a:srgbClr val="FFFFFF"/>
              </a:highlight>
            </a:endParaRPr>
          </a:p>
          <a:p>
            <a:pPr indent="0" lvl="0" marL="457200" marR="0" rtl="0" algn="just">
              <a:spcBef>
                <a:spcPts val="0"/>
              </a:spcBef>
              <a:spcAft>
                <a:spcPts val="0"/>
              </a:spcAft>
              <a:buNone/>
            </a:pPr>
            <a:r>
              <a:t/>
            </a:r>
            <a:endParaRPr b="1" sz="1800">
              <a:solidFill>
                <a:srgbClr val="3B3835"/>
              </a:solidFill>
              <a:highlight>
                <a:srgbClr val="FFFFFF"/>
              </a:highlight>
            </a:endParaRPr>
          </a:p>
          <a:p>
            <a:pPr indent="-342900" lvl="0" marL="457200" marR="0" rtl="0" algn="just">
              <a:spcBef>
                <a:spcPts val="0"/>
              </a:spcBef>
              <a:spcAft>
                <a:spcPts val="0"/>
              </a:spcAft>
              <a:buClr>
                <a:srgbClr val="3B3835"/>
              </a:buClr>
              <a:buSzPts val="1800"/>
              <a:buChar char="●"/>
            </a:pPr>
            <a:r>
              <a:rPr b="1" lang="en-IN" sz="1800">
                <a:solidFill>
                  <a:srgbClr val="3B3835"/>
                </a:solidFill>
                <a:highlight>
                  <a:srgbClr val="FFFFFF"/>
                </a:highlight>
              </a:rPr>
              <a:t>As a result, performance-based seismic design is a method for designing new buildings or upgrading existing ones with a realistic awareness of the risk of life, occupancy, and economic damage that future earthquakes may bring.</a:t>
            </a:r>
            <a:endParaRPr b="1" sz="1800">
              <a:solidFill>
                <a:srgbClr val="3B3835"/>
              </a:solidFill>
              <a:highlight>
                <a:srgbClr val="FFFFFF"/>
              </a:highlight>
            </a:endParaRPr>
          </a:p>
          <a:p>
            <a:pPr indent="0" lvl="0" marL="457200" marR="0" rtl="0" algn="just">
              <a:spcBef>
                <a:spcPts val="0"/>
              </a:spcBef>
              <a:spcAft>
                <a:spcPts val="0"/>
              </a:spcAft>
              <a:buNone/>
            </a:pPr>
            <a:r>
              <a:t/>
            </a:r>
            <a:endParaRPr b="1" sz="1800">
              <a:solidFill>
                <a:srgbClr val="3B3835"/>
              </a:solidFill>
              <a:highlight>
                <a:srgbClr val="FFFFFF"/>
              </a:highlight>
            </a:endParaRPr>
          </a:p>
          <a:p>
            <a:pPr indent="-342900" lvl="0" marL="457200" marR="0" rtl="0" algn="just">
              <a:spcBef>
                <a:spcPts val="0"/>
              </a:spcBef>
              <a:spcAft>
                <a:spcPts val="0"/>
              </a:spcAft>
              <a:buClr>
                <a:srgbClr val="3B3835"/>
              </a:buClr>
              <a:buSzPts val="1800"/>
              <a:buChar char="●"/>
            </a:pPr>
            <a:r>
              <a:rPr b="1" lang="en-IN" sz="1800">
                <a:solidFill>
                  <a:srgbClr val="3B3835"/>
                </a:solidFill>
                <a:highlight>
                  <a:srgbClr val="FFFFFF"/>
                </a:highlight>
              </a:rPr>
              <a:t>The selection of design requirements expressed in the form of one or more performance objectives is the first step in performance-based design. At a given degree of seismic hazard, each performance objective is a statement of the acceptable risk of incurring precise amounts of damage and the resultant losses that occur as a result of this damage.</a:t>
            </a:r>
            <a:endParaRPr b="1" sz="1800">
              <a:solidFill>
                <a:srgbClr val="3B3835"/>
              </a:solidFill>
              <a:highlight>
                <a:srgbClr val="FFFFFF"/>
              </a:highlight>
            </a:endParaRPr>
          </a:p>
          <a:p>
            <a:pPr indent="0" lvl="0" marL="457200" marR="0" rtl="0" algn="just">
              <a:spcBef>
                <a:spcPts val="0"/>
              </a:spcBef>
              <a:spcAft>
                <a:spcPts val="0"/>
              </a:spcAft>
              <a:buNone/>
            </a:pPr>
            <a:r>
              <a:t/>
            </a:r>
            <a:endParaRPr b="1" sz="1700">
              <a:solidFill>
                <a:srgbClr val="3B3835"/>
              </a:solidFill>
              <a:highlight>
                <a:srgbClr val="FFFFFF"/>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9"/>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RESULT</a:t>
            </a:r>
            <a:endParaRPr/>
          </a:p>
        </p:txBody>
      </p:sp>
      <p:sp>
        <p:nvSpPr>
          <p:cNvPr id="389" name="Google Shape;389;p59"/>
          <p:cNvSpPr txBox="1"/>
          <p:nvPr/>
        </p:nvSpPr>
        <p:spPr>
          <a:xfrm>
            <a:off x="68100" y="1377025"/>
            <a:ext cx="12123900" cy="206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IN" sz="2000">
                <a:solidFill>
                  <a:srgbClr val="3B3835"/>
                </a:solidFill>
                <a:highlight>
                  <a:srgbClr val="FFFFFF"/>
                </a:highlight>
              </a:rPr>
              <a:t>Performance of Moment Frame:</a:t>
            </a:r>
            <a:r>
              <a:rPr b="1" lang="en-IN" sz="1700">
                <a:solidFill>
                  <a:srgbClr val="3B3835"/>
                </a:solidFill>
                <a:highlight>
                  <a:srgbClr val="FFFFFF"/>
                </a:highlight>
              </a:rPr>
              <a:t> After completing pushover analysis on the G+3 storey steel frame, it performed linearly up to a base shear of 135.09KN, then nonlinearly as the base shear increased. As indicated in figure 5, the first plastic hinge is formed in column 9 and column 12. </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a:p>
            <a:pPr indent="0" lvl="0" marL="0" rtl="0" algn="l">
              <a:spcBef>
                <a:spcPts val="0"/>
              </a:spcBef>
              <a:spcAft>
                <a:spcPts val="0"/>
              </a:spcAft>
              <a:buNone/>
            </a:pPr>
            <a:r>
              <a:rPr b="1" lang="en-IN" sz="1700">
                <a:solidFill>
                  <a:srgbClr val="3B3835"/>
                </a:solidFill>
                <a:highlight>
                  <a:srgbClr val="FFFFFF"/>
                </a:highlight>
              </a:rPr>
              <a:t>At that point, the performance level is IO. When the base shear is increased to 3758.82 KN, blue coloured plastic hinges develop at columns 5, 8, 13, and 16, as illustrated in fig 6, indicating that the structure is between the IO and LS performance levels. </a:t>
            </a:r>
            <a:endParaRPr b="1" sz="1700">
              <a:solidFill>
                <a:srgbClr val="3B3835"/>
              </a:solidFill>
              <a:highlight>
                <a:srgbClr val="FFFFFF"/>
              </a:highlight>
            </a:endParaRPr>
          </a:p>
        </p:txBody>
      </p:sp>
      <p:pic>
        <p:nvPicPr>
          <p:cNvPr id="390" name="Google Shape;390;p59"/>
          <p:cNvPicPr preferRelativeResize="0"/>
          <p:nvPr/>
        </p:nvPicPr>
        <p:blipFill>
          <a:blip r:embed="rId3">
            <a:alphaModFix/>
          </a:blip>
          <a:stretch>
            <a:fillRect/>
          </a:stretch>
        </p:blipFill>
        <p:spPr>
          <a:xfrm>
            <a:off x="274875" y="3439525"/>
            <a:ext cx="3705225" cy="2714625"/>
          </a:xfrm>
          <a:prstGeom prst="rect">
            <a:avLst/>
          </a:prstGeom>
          <a:noFill/>
          <a:ln>
            <a:noFill/>
          </a:ln>
        </p:spPr>
      </p:pic>
      <p:sp>
        <p:nvSpPr>
          <p:cNvPr id="391" name="Google Shape;391;p59"/>
          <p:cNvSpPr txBox="1"/>
          <p:nvPr/>
        </p:nvSpPr>
        <p:spPr>
          <a:xfrm>
            <a:off x="2680600" y="559252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Moment Steel Frame in IO Performance Level </a:t>
            </a:r>
            <a:endParaRPr/>
          </a:p>
        </p:txBody>
      </p:sp>
      <p:pic>
        <p:nvPicPr>
          <p:cNvPr id="392" name="Google Shape;392;p59"/>
          <p:cNvPicPr preferRelativeResize="0"/>
          <p:nvPr/>
        </p:nvPicPr>
        <p:blipFill>
          <a:blip r:embed="rId4">
            <a:alphaModFix/>
          </a:blip>
          <a:stretch>
            <a:fillRect/>
          </a:stretch>
        </p:blipFill>
        <p:spPr>
          <a:xfrm>
            <a:off x="5680600" y="3339600"/>
            <a:ext cx="3528217" cy="3113675"/>
          </a:xfrm>
          <a:prstGeom prst="rect">
            <a:avLst/>
          </a:prstGeom>
          <a:noFill/>
          <a:ln>
            <a:noFill/>
          </a:ln>
        </p:spPr>
      </p:pic>
      <p:sp>
        <p:nvSpPr>
          <p:cNvPr id="393" name="Google Shape;393;p59"/>
          <p:cNvSpPr txBox="1"/>
          <p:nvPr/>
        </p:nvSpPr>
        <p:spPr>
          <a:xfrm>
            <a:off x="9130375" y="548367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Moment Steel Frame in IO-LS Performance Level</a:t>
            </a:r>
            <a:endParaRPr/>
          </a:p>
        </p:txBody>
      </p:sp>
      <p:sp>
        <p:nvSpPr>
          <p:cNvPr id="394" name="Google Shape;394;p59"/>
          <p:cNvSpPr txBox="1"/>
          <p:nvPr/>
        </p:nvSpPr>
        <p:spPr>
          <a:xfrm>
            <a:off x="3905250" y="5255000"/>
            <a:ext cx="78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5.</a:t>
            </a:r>
            <a:endParaRPr/>
          </a:p>
        </p:txBody>
      </p:sp>
      <p:sp>
        <p:nvSpPr>
          <p:cNvPr id="395" name="Google Shape;395;p59"/>
          <p:cNvSpPr txBox="1"/>
          <p:nvPr/>
        </p:nvSpPr>
        <p:spPr>
          <a:xfrm>
            <a:off x="9432450" y="5037275"/>
            <a:ext cx="78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6.</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0"/>
          <p:cNvSpPr txBox="1"/>
          <p:nvPr/>
        </p:nvSpPr>
        <p:spPr>
          <a:xfrm>
            <a:off x="95250" y="1485900"/>
            <a:ext cx="120288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lang="en-IN" sz="1700">
                <a:solidFill>
                  <a:srgbClr val="3B3835"/>
                </a:solidFill>
                <a:highlight>
                  <a:srgbClr val="FFFFFF"/>
                </a:highlight>
              </a:rPr>
              <a:t>As the base shear reached 4218KN, pink coloured plastic hinges began to appear in column 5, 8, 13, and 16, as seen in fig 7, indicating that those structural components are performing at the LS-CP level.</a:t>
            </a:r>
            <a:endParaRPr b="1" sz="1700">
              <a:solidFill>
                <a:srgbClr val="3B3835"/>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marR="0" rtl="0" algn="l">
              <a:lnSpc>
                <a:spcPct val="100000"/>
              </a:lnSpc>
              <a:spcBef>
                <a:spcPts val="0"/>
              </a:spcBef>
              <a:spcAft>
                <a:spcPts val="0"/>
              </a:spcAft>
              <a:buClr>
                <a:schemeClr val="dk1"/>
              </a:buClr>
              <a:buSzPts val="1100"/>
              <a:buFont typeface="Arial"/>
              <a:buNone/>
            </a:pPr>
            <a:r>
              <a:rPr b="1" lang="en-IN" sz="1700">
                <a:solidFill>
                  <a:srgbClr val="3B3835"/>
                </a:solidFill>
                <a:highlight>
                  <a:srgbClr val="FFFFFF"/>
                </a:highlight>
              </a:rPr>
              <a:t>As illustrated in fig 8, red coloured plastic hinges started forming into column 5, 8, 13, and 16 at the base shear 4392.60 KN, indicating that those structural components are in the CP level.</a:t>
            </a:r>
            <a:endParaRPr b="1" sz="1700">
              <a:solidFill>
                <a:srgbClr val="3B3835"/>
              </a:solidFill>
              <a:highlight>
                <a:srgbClr val="FFFFFF"/>
              </a:highlight>
            </a:endParaRPr>
          </a:p>
          <a:p>
            <a:pPr indent="0" lvl="0" marL="0" marR="0" rtl="0" algn="l">
              <a:lnSpc>
                <a:spcPct val="100000"/>
              </a:lnSpc>
              <a:spcBef>
                <a:spcPts val="0"/>
              </a:spcBef>
              <a:spcAft>
                <a:spcPts val="0"/>
              </a:spcAft>
              <a:buNone/>
            </a:pPr>
            <a:r>
              <a:t/>
            </a:r>
            <a:endParaRPr b="1" sz="1700">
              <a:solidFill>
                <a:srgbClr val="3B3835"/>
              </a:solidFill>
              <a:highlight>
                <a:srgbClr val="FFFFFF"/>
              </a:highlight>
            </a:endParaRPr>
          </a:p>
        </p:txBody>
      </p:sp>
      <p:pic>
        <p:nvPicPr>
          <p:cNvPr id="402" name="Google Shape;402;p60"/>
          <p:cNvPicPr preferRelativeResize="0"/>
          <p:nvPr/>
        </p:nvPicPr>
        <p:blipFill>
          <a:blip r:embed="rId3">
            <a:alphaModFix/>
          </a:blip>
          <a:stretch>
            <a:fillRect/>
          </a:stretch>
        </p:blipFill>
        <p:spPr>
          <a:xfrm>
            <a:off x="873575" y="3251175"/>
            <a:ext cx="4305025" cy="3198650"/>
          </a:xfrm>
          <a:prstGeom prst="rect">
            <a:avLst/>
          </a:prstGeom>
          <a:noFill/>
          <a:ln>
            <a:noFill/>
          </a:ln>
        </p:spPr>
      </p:pic>
      <p:pic>
        <p:nvPicPr>
          <p:cNvPr id="403" name="Google Shape;403;p60"/>
          <p:cNvPicPr preferRelativeResize="0"/>
          <p:nvPr/>
        </p:nvPicPr>
        <p:blipFill>
          <a:blip r:embed="rId4">
            <a:alphaModFix/>
          </a:blip>
          <a:stretch>
            <a:fillRect/>
          </a:stretch>
        </p:blipFill>
        <p:spPr>
          <a:xfrm>
            <a:off x="6919150" y="3033450"/>
            <a:ext cx="4810278" cy="3198650"/>
          </a:xfrm>
          <a:prstGeom prst="rect">
            <a:avLst/>
          </a:prstGeom>
          <a:noFill/>
          <a:ln>
            <a:noFill/>
          </a:ln>
        </p:spPr>
      </p:pic>
      <p:sp>
        <p:nvSpPr>
          <p:cNvPr id="404" name="Google Shape;404;p60"/>
          <p:cNvSpPr txBox="1"/>
          <p:nvPr/>
        </p:nvSpPr>
        <p:spPr>
          <a:xfrm>
            <a:off x="0" y="3251175"/>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700">
                <a:solidFill>
                  <a:schemeClr val="dk1"/>
                </a:solidFill>
              </a:rPr>
              <a:t>Members of Moment Steel Frame in LS-CP</a:t>
            </a:r>
            <a:endParaRPr/>
          </a:p>
        </p:txBody>
      </p:sp>
      <p:sp>
        <p:nvSpPr>
          <p:cNvPr id="405" name="Google Shape;405;p60"/>
          <p:cNvSpPr txBox="1"/>
          <p:nvPr/>
        </p:nvSpPr>
        <p:spPr>
          <a:xfrm>
            <a:off x="6395350" y="3151200"/>
            <a:ext cx="30000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1700">
                <a:solidFill>
                  <a:schemeClr val="dk1"/>
                </a:solidFill>
              </a:rPr>
              <a:t>Members of Moment Steel Frame in CP</a:t>
            </a:r>
            <a:endParaRPr/>
          </a:p>
        </p:txBody>
      </p:sp>
      <p:sp>
        <p:nvSpPr>
          <p:cNvPr id="406" name="Google Shape;406;p60"/>
          <p:cNvSpPr txBox="1"/>
          <p:nvPr/>
        </p:nvSpPr>
        <p:spPr>
          <a:xfrm>
            <a:off x="5306700" y="6003425"/>
            <a:ext cx="78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7.</a:t>
            </a:r>
            <a:endParaRPr/>
          </a:p>
        </p:txBody>
      </p:sp>
      <p:sp>
        <p:nvSpPr>
          <p:cNvPr id="407" name="Google Shape;407;p60"/>
          <p:cNvSpPr txBox="1"/>
          <p:nvPr/>
        </p:nvSpPr>
        <p:spPr>
          <a:xfrm>
            <a:off x="10667975" y="6003425"/>
            <a:ext cx="78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8.</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nvSpPr>
        <p:spPr>
          <a:xfrm>
            <a:off x="54450" y="1796175"/>
            <a:ext cx="12083100" cy="410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Base shear began redistributing to assess the performance of other structural parts when the member of the structure reached the CP performance threshold. No members had collapsed till that point. Columns 5 and 8 of the first member failed at the base shear 4260.87KN, as indicated by the red colouring.</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However, the complete structure was not affected because the maximum columns are within the IO performance level, as illustrated in fig. The highest number of beams and columns are in the CP and LS levels after distributing and redistributing base shear up to the push load step 173, but some of them are collapsed as shown in fig when the redistributed base shear was 2380.60 KN.</a:t>
            </a:r>
            <a:endParaRPr b="1" sz="1700">
              <a:solidFill>
                <a:srgbClr val="3B3835"/>
              </a:solidFill>
              <a:highlight>
                <a:srgbClr val="FFFFFF"/>
              </a:highlight>
            </a:endParaRPr>
          </a:p>
          <a:p>
            <a:pPr indent="0" lvl="0" marL="0" rtl="0" algn="l">
              <a:spcBef>
                <a:spcPts val="0"/>
              </a:spcBef>
              <a:spcAft>
                <a:spcPts val="0"/>
              </a:spcAft>
              <a:buNone/>
            </a:pPr>
            <a:r>
              <a:rPr b="1" lang="en-IN" sz="1700">
                <a:solidFill>
                  <a:srgbClr val="3B3835"/>
                </a:solidFill>
                <a:highlight>
                  <a:srgbClr val="FFFFFF"/>
                </a:highlight>
              </a:rPr>
              <a:t>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After that, the entire structure will fall because the base storey's maximum number of columns has failed, as seen in fig 9.</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The capacity curve for a moment frame is given in fig 10, where the X-axis represents the displacement at the roof caused by base shear, which is displayed on the Y-axis.</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sp>
        <p:nvSpPr>
          <p:cNvPr id="414" name="Google Shape;414;p61"/>
          <p:cNvSpPr txBox="1"/>
          <p:nvPr/>
        </p:nvSpPr>
        <p:spPr>
          <a:xfrm>
            <a:off x="163275" y="108850"/>
            <a:ext cx="8504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IN" sz="2700">
                <a:solidFill>
                  <a:srgbClr val="3B3835"/>
                </a:solidFill>
                <a:highlight>
                  <a:srgbClr val="FFFFFF"/>
                </a:highlight>
              </a:rPr>
              <a:t>I</a:t>
            </a:r>
            <a:r>
              <a:rPr b="1" lang="en-IN" sz="2700">
                <a:solidFill>
                  <a:srgbClr val="3B3835"/>
                </a:solidFill>
                <a:highlight>
                  <a:srgbClr val="FFFFFF"/>
                </a:highlight>
              </a:rPr>
              <a:t>mmediate occupancy (IO), life safety (LS) and collapse prevention (CP)</a:t>
            </a:r>
            <a:endParaRPr b="1"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idx="1" type="body"/>
          </p:nvPr>
        </p:nvSpPr>
        <p:spPr>
          <a:xfrm>
            <a:off x="163300" y="61200"/>
            <a:ext cx="8206800" cy="1234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Capacity Curve of Moment Frame</a:t>
            </a:r>
            <a:endParaRPr/>
          </a:p>
        </p:txBody>
      </p:sp>
      <p:pic>
        <p:nvPicPr>
          <p:cNvPr id="421" name="Google Shape;421;p62"/>
          <p:cNvPicPr preferRelativeResize="0"/>
          <p:nvPr/>
        </p:nvPicPr>
        <p:blipFill>
          <a:blip r:embed="rId3">
            <a:alphaModFix/>
          </a:blip>
          <a:stretch>
            <a:fillRect/>
          </a:stretch>
        </p:blipFill>
        <p:spPr>
          <a:xfrm>
            <a:off x="79825" y="1510900"/>
            <a:ext cx="3417225" cy="3689250"/>
          </a:xfrm>
          <a:prstGeom prst="rect">
            <a:avLst/>
          </a:prstGeom>
          <a:noFill/>
          <a:ln>
            <a:noFill/>
          </a:ln>
        </p:spPr>
      </p:pic>
      <p:sp>
        <p:nvSpPr>
          <p:cNvPr id="422" name="Google Shape;422;p62"/>
          <p:cNvSpPr txBox="1"/>
          <p:nvPr/>
        </p:nvSpPr>
        <p:spPr>
          <a:xfrm>
            <a:off x="406400" y="5415650"/>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 Members of Moment Steel Frame Failed in Pushover Analysis </a:t>
            </a:r>
            <a:endParaRPr/>
          </a:p>
        </p:txBody>
      </p:sp>
      <p:pic>
        <p:nvPicPr>
          <p:cNvPr id="423" name="Google Shape;423;p62"/>
          <p:cNvPicPr preferRelativeResize="0"/>
          <p:nvPr/>
        </p:nvPicPr>
        <p:blipFill>
          <a:blip r:embed="rId4">
            <a:alphaModFix/>
          </a:blip>
          <a:stretch>
            <a:fillRect/>
          </a:stretch>
        </p:blipFill>
        <p:spPr>
          <a:xfrm>
            <a:off x="4027725" y="1386625"/>
            <a:ext cx="8028649" cy="4998625"/>
          </a:xfrm>
          <a:prstGeom prst="rect">
            <a:avLst/>
          </a:prstGeom>
          <a:noFill/>
          <a:ln>
            <a:noFill/>
          </a:ln>
        </p:spPr>
      </p:pic>
      <p:sp>
        <p:nvSpPr>
          <p:cNvPr id="424" name="Google Shape;424;p62"/>
          <p:cNvSpPr/>
          <p:nvPr/>
        </p:nvSpPr>
        <p:spPr>
          <a:xfrm>
            <a:off x="10368650" y="6068775"/>
            <a:ext cx="1687800" cy="435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2"/>
          <p:cNvSpPr txBox="1"/>
          <p:nvPr/>
        </p:nvSpPr>
        <p:spPr>
          <a:xfrm>
            <a:off x="1687200" y="6193925"/>
            <a:ext cx="789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9.</a:t>
            </a:r>
            <a:endParaRPr/>
          </a:p>
        </p:txBody>
      </p:sp>
      <p:sp>
        <p:nvSpPr>
          <p:cNvPr id="426" name="Google Shape;426;p62"/>
          <p:cNvSpPr txBox="1"/>
          <p:nvPr/>
        </p:nvSpPr>
        <p:spPr>
          <a:xfrm>
            <a:off x="10738675" y="1148400"/>
            <a:ext cx="977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10.</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nvSpPr>
        <p:spPr>
          <a:xfrm>
            <a:off x="0" y="1442375"/>
            <a:ext cx="121920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IN" sz="2000" u="sng">
                <a:solidFill>
                  <a:srgbClr val="3B3835"/>
                </a:solidFill>
                <a:highlight>
                  <a:srgbClr val="FFFFFF"/>
                </a:highlight>
              </a:rPr>
              <a:t>Performance of Externally Braced Frame</a:t>
            </a:r>
            <a:r>
              <a:rPr b="1" i="1" lang="en-IN" sz="2000">
                <a:solidFill>
                  <a:srgbClr val="3B3835"/>
                </a:solidFill>
                <a:highlight>
                  <a:srgbClr val="FFFFFF"/>
                </a:highlight>
              </a:rPr>
              <a:t>:</a:t>
            </a:r>
            <a:r>
              <a:rPr b="1" lang="en-IN" sz="1700">
                <a:solidFill>
                  <a:srgbClr val="3B3835"/>
                </a:solidFill>
                <a:highlight>
                  <a:srgbClr val="FFFFFF"/>
                </a:highlight>
              </a:rPr>
              <a:t> The static nonlinear process was used to assess the G+3 storey frame, which functioned linearly up to the base shear of 137.70KN. As illustrated in fig11, when the base shear is 3879.86KN, column 6,7,14, and 15 are in the IO performance level, with green coloured plastic hinges.</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When the base shear reached 5161.37KN, column 10 and 11 were in the IO – LS performance level, as shown in fig 12. When the base shear reached 5406.2794KN, column 10 and 11 were in the LS-CP performance level, as shown in fig 12.</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pic>
        <p:nvPicPr>
          <p:cNvPr id="433" name="Google Shape;433;p63"/>
          <p:cNvPicPr preferRelativeResize="0"/>
          <p:nvPr/>
        </p:nvPicPr>
        <p:blipFill>
          <a:blip r:embed="rId3">
            <a:alphaModFix/>
          </a:blip>
          <a:stretch>
            <a:fillRect/>
          </a:stretch>
        </p:blipFill>
        <p:spPr>
          <a:xfrm>
            <a:off x="0" y="3415400"/>
            <a:ext cx="4286250" cy="3115425"/>
          </a:xfrm>
          <a:prstGeom prst="rect">
            <a:avLst/>
          </a:prstGeom>
          <a:noFill/>
          <a:ln>
            <a:noFill/>
          </a:ln>
        </p:spPr>
      </p:pic>
      <p:sp>
        <p:nvSpPr>
          <p:cNvPr id="434" name="Google Shape;434;p63"/>
          <p:cNvSpPr txBox="1"/>
          <p:nvPr/>
        </p:nvSpPr>
        <p:spPr>
          <a:xfrm>
            <a:off x="3238475" y="5822825"/>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Externally Braced Steel Frame in IO</a:t>
            </a:r>
            <a:endParaRPr/>
          </a:p>
        </p:txBody>
      </p:sp>
      <p:pic>
        <p:nvPicPr>
          <p:cNvPr id="435" name="Google Shape;435;p63"/>
          <p:cNvPicPr preferRelativeResize="0"/>
          <p:nvPr/>
        </p:nvPicPr>
        <p:blipFill>
          <a:blip r:embed="rId4">
            <a:alphaModFix/>
          </a:blip>
          <a:stretch>
            <a:fillRect/>
          </a:stretch>
        </p:blipFill>
        <p:spPr>
          <a:xfrm>
            <a:off x="6096000" y="3505200"/>
            <a:ext cx="4286250" cy="2928938"/>
          </a:xfrm>
          <a:prstGeom prst="rect">
            <a:avLst/>
          </a:prstGeom>
          <a:noFill/>
          <a:ln>
            <a:noFill/>
          </a:ln>
        </p:spPr>
      </p:pic>
      <p:sp>
        <p:nvSpPr>
          <p:cNvPr id="436" name="Google Shape;436;p63"/>
          <p:cNvSpPr txBox="1"/>
          <p:nvPr/>
        </p:nvSpPr>
        <p:spPr>
          <a:xfrm>
            <a:off x="10382250" y="5205125"/>
            <a:ext cx="1843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Externally Braced Steel Frame in IO-LS </a:t>
            </a:r>
            <a:endParaRPr/>
          </a:p>
        </p:txBody>
      </p:sp>
      <p:sp>
        <p:nvSpPr>
          <p:cNvPr id="437" name="Google Shape;437;p63"/>
          <p:cNvSpPr txBox="1"/>
          <p:nvPr/>
        </p:nvSpPr>
        <p:spPr>
          <a:xfrm>
            <a:off x="81550" y="6289175"/>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11.</a:t>
            </a:r>
            <a:endParaRPr/>
          </a:p>
        </p:txBody>
      </p:sp>
      <p:sp>
        <p:nvSpPr>
          <p:cNvPr id="438" name="Google Shape;438;p63"/>
          <p:cNvSpPr txBox="1"/>
          <p:nvPr/>
        </p:nvSpPr>
        <p:spPr>
          <a:xfrm>
            <a:off x="10752275" y="4509350"/>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4"/>
          <p:cNvSpPr txBox="1"/>
          <p:nvPr/>
        </p:nvSpPr>
        <p:spPr>
          <a:xfrm>
            <a:off x="0" y="1295400"/>
            <a:ext cx="12192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chemeClr val="dk1"/>
                </a:solidFill>
              </a:rPr>
              <a:t>Figure 13 shows the complete CP level when the base shear is 5545.04KN.</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b="1" sz="1700">
              <a:solidFill>
                <a:schemeClr val="dk1"/>
              </a:solidFill>
            </a:endParaRPr>
          </a:p>
          <a:p>
            <a:pPr indent="0" lvl="0" marL="0" rtl="0" algn="l">
              <a:spcBef>
                <a:spcPts val="0"/>
              </a:spcBef>
              <a:spcAft>
                <a:spcPts val="0"/>
              </a:spcAft>
              <a:buClr>
                <a:schemeClr val="dk1"/>
              </a:buClr>
              <a:buSzPts val="1100"/>
              <a:buFont typeface="Arial"/>
              <a:buNone/>
            </a:pPr>
            <a:r>
              <a:rPr b="1" lang="en-IN" sz="1700">
                <a:solidFill>
                  <a:schemeClr val="dk1"/>
                </a:solidFill>
              </a:rPr>
              <a:t>As illustrated in fig 14, the bracing supplied began to fail when the base shear was 5636.119KN. External bracings boost the structure's lateral load carrying capacity, but displacement increases as well, resulting in structural failure.</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b="1" sz="1700">
              <a:solidFill>
                <a:schemeClr val="dk1"/>
              </a:solidFill>
            </a:endParaRPr>
          </a:p>
          <a:p>
            <a:pPr indent="0" lvl="0" marL="0" rtl="0" algn="l">
              <a:spcBef>
                <a:spcPts val="0"/>
              </a:spcBef>
              <a:spcAft>
                <a:spcPts val="0"/>
              </a:spcAft>
              <a:buClr>
                <a:schemeClr val="dk1"/>
              </a:buClr>
              <a:buSzPts val="1100"/>
              <a:buFont typeface="Arial"/>
              <a:buNone/>
            </a:pPr>
            <a:r>
              <a:rPr b="1" lang="en-IN" sz="1700">
                <a:solidFill>
                  <a:schemeClr val="dk1"/>
                </a:solidFill>
              </a:rPr>
              <a:t>The base shear was then redistributed up to the push load stem 231 and the basement's maximum columns failed at base shear 6039.11KN.</a:t>
            </a:r>
            <a:endParaRPr b="1" sz="1700">
              <a:solidFill>
                <a:schemeClr val="dk1"/>
              </a:solidFill>
            </a:endParaRPr>
          </a:p>
          <a:p>
            <a:pPr indent="0" lvl="0" marL="0" rtl="0" algn="l">
              <a:spcBef>
                <a:spcPts val="0"/>
              </a:spcBef>
              <a:spcAft>
                <a:spcPts val="0"/>
              </a:spcAft>
              <a:buNone/>
            </a:pPr>
            <a:r>
              <a:t/>
            </a:r>
            <a:endParaRPr b="1" sz="1700">
              <a:solidFill>
                <a:schemeClr val="dk1"/>
              </a:solidFill>
            </a:endParaRPr>
          </a:p>
        </p:txBody>
      </p:sp>
      <p:pic>
        <p:nvPicPr>
          <p:cNvPr id="445" name="Google Shape;445;p64"/>
          <p:cNvPicPr preferRelativeResize="0"/>
          <p:nvPr/>
        </p:nvPicPr>
        <p:blipFill>
          <a:blip r:embed="rId3">
            <a:alphaModFix/>
          </a:blip>
          <a:stretch>
            <a:fillRect/>
          </a:stretch>
        </p:blipFill>
        <p:spPr>
          <a:xfrm>
            <a:off x="0" y="3358426"/>
            <a:ext cx="4666475" cy="3145799"/>
          </a:xfrm>
          <a:prstGeom prst="rect">
            <a:avLst/>
          </a:prstGeom>
          <a:noFill/>
          <a:ln>
            <a:noFill/>
          </a:ln>
        </p:spPr>
      </p:pic>
      <p:sp>
        <p:nvSpPr>
          <p:cNvPr id="446" name="Google Shape;446;p64"/>
          <p:cNvSpPr txBox="1"/>
          <p:nvPr/>
        </p:nvSpPr>
        <p:spPr>
          <a:xfrm>
            <a:off x="4666475" y="553462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Externally Braced Steel Frame in LS-CP</a:t>
            </a:r>
            <a:endParaRPr/>
          </a:p>
        </p:txBody>
      </p:sp>
      <p:sp>
        <p:nvSpPr>
          <p:cNvPr id="447" name="Google Shape;447;p64"/>
          <p:cNvSpPr txBox="1"/>
          <p:nvPr/>
        </p:nvSpPr>
        <p:spPr>
          <a:xfrm>
            <a:off x="5825500" y="4054925"/>
            <a:ext cx="5958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The entire structure will then collapse. Figure 15 depicts the capacity curve for this period.</a:t>
            </a:r>
            <a:endParaRPr/>
          </a:p>
        </p:txBody>
      </p:sp>
      <p:sp>
        <p:nvSpPr>
          <p:cNvPr id="448" name="Google Shape;448;p64"/>
          <p:cNvSpPr txBox="1"/>
          <p:nvPr/>
        </p:nvSpPr>
        <p:spPr>
          <a:xfrm>
            <a:off x="217625" y="3676600"/>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65"/>
          <p:cNvPicPr preferRelativeResize="0"/>
          <p:nvPr/>
        </p:nvPicPr>
        <p:blipFill>
          <a:blip r:embed="rId3">
            <a:alphaModFix/>
          </a:blip>
          <a:stretch>
            <a:fillRect/>
          </a:stretch>
        </p:blipFill>
        <p:spPr>
          <a:xfrm>
            <a:off x="90825" y="1453300"/>
            <a:ext cx="4072950" cy="4915300"/>
          </a:xfrm>
          <a:prstGeom prst="rect">
            <a:avLst/>
          </a:prstGeom>
          <a:noFill/>
          <a:ln>
            <a:noFill/>
          </a:ln>
        </p:spPr>
      </p:pic>
      <p:sp>
        <p:nvSpPr>
          <p:cNvPr id="455" name="Google Shape;455;p65"/>
          <p:cNvSpPr txBox="1"/>
          <p:nvPr/>
        </p:nvSpPr>
        <p:spPr>
          <a:xfrm>
            <a:off x="2830275" y="5538075"/>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Externally Braced Steel Frame Failed in Pushover Analysis</a:t>
            </a:r>
            <a:endParaRPr/>
          </a:p>
        </p:txBody>
      </p:sp>
      <p:pic>
        <p:nvPicPr>
          <p:cNvPr id="456" name="Google Shape;456;p65"/>
          <p:cNvPicPr preferRelativeResize="0"/>
          <p:nvPr/>
        </p:nvPicPr>
        <p:blipFill>
          <a:blip r:embed="rId4">
            <a:alphaModFix/>
          </a:blip>
          <a:stretch>
            <a:fillRect/>
          </a:stretch>
        </p:blipFill>
        <p:spPr>
          <a:xfrm>
            <a:off x="4381500" y="1360725"/>
            <a:ext cx="7720675" cy="4177350"/>
          </a:xfrm>
          <a:prstGeom prst="rect">
            <a:avLst/>
          </a:prstGeom>
          <a:noFill/>
          <a:ln>
            <a:noFill/>
          </a:ln>
        </p:spPr>
      </p:pic>
      <p:sp>
        <p:nvSpPr>
          <p:cNvPr id="457" name="Google Shape;457;p65"/>
          <p:cNvSpPr/>
          <p:nvPr/>
        </p:nvSpPr>
        <p:spPr>
          <a:xfrm>
            <a:off x="10722425" y="5293175"/>
            <a:ext cx="1379700" cy="244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5"/>
          <p:cNvSpPr txBox="1"/>
          <p:nvPr/>
        </p:nvSpPr>
        <p:spPr>
          <a:xfrm>
            <a:off x="6708325" y="5799675"/>
            <a:ext cx="527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Capacity Curve for Externally Braced Steel Frame</a:t>
            </a:r>
            <a:endParaRPr/>
          </a:p>
        </p:txBody>
      </p:sp>
      <p:sp>
        <p:nvSpPr>
          <p:cNvPr id="459" name="Google Shape;459;p65"/>
          <p:cNvSpPr txBox="1"/>
          <p:nvPr/>
        </p:nvSpPr>
        <p:spPr>
          <a:xfrm>
            <a:off x="231250" y="1866850"/>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14.</a:t>
            </a:r>
            <a:endParaRPr/>
          </a:p>
        </p:txBody>
      </p:sp>
      <p:sp>
        <p:nvSpPr>
          <p:cNvPr id="460" name="Google Shape;460;p65"/>
          <p:cNvSpPr txBox="1"/>
          <p:nvPr/>
        </p:nvSpPr>
        <p:spPr>
          <a:xfrm>
            <a:off x="10629850" y="1066750"/>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6"/>
          <p:cNvSpPr txBox="1"/>
          <p:nvPr/>
        </p:nvSpPr>
        <p:spPr>
          <a:xfrm>
            <a:off x="0" y="1360725"/>
            <a:ext cx="121920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IN" sz="2000" u="sng">
                <a:solidFill>
                  <a:schemeClr val="dk1"/>
                </a:solidFill>
              </a:rPr>
              <a:t>Performance of Internally Braced Frame at Optimal Position</a:t>
            </a:r>
            <a:r>
              <a:rPr b="1" i="1" lang="en-IN" sz="2000">
                <a:solidFill>
                  <a:schemeClr val="dk1"/>
                </a:solidFill>
              </a:rPr>
              <a:t>:</a:t>
            </a:r>
            <a:r>
              <a:rPr b="1" lang="en-IN" sz="1700">
                <a:solidFill>
                  <a:schemeClr val="dk1"/>
                </a:solidFill>
              </a:rPr>
              <a:t>Following the findings of the previous two frames, the third frame was developed with internal bracings in place to prevent the failure of members seen in the first and second frames. For that goal, various bracing positions were tested, and the frame depicted in this study with the ideal bracing position yielded the most accurate collapse prevention findings.</a:t>
            </a:r>
            <a:endParaRPr b="1" sz="1700">
              <a:solidFill>
                <a:schemeClr val="dk1"/>
              </a:solidFill>
            </a:endParaRPr>
          </a:p>
          <a:p>
            <a:pPr indent="0" lvl="0" marL="0" rtl="0" algn="l">
              <a:spcBef>
                <a:spcPts val="0"/>
              </a:spcBef>
              <a:spcAft>
                <a:spcPts val="0"/>
              </a:spcAft>
              <a:buNone/>
            </a:pPr>
            <a:r>
              <a:t/>
            </a:r>
            <a:endParaRPr b="1" sz="1700">
              <a:solidFill>
                <a:schemeClr val="dk1"/>
              </a:solidFill>
            </a:endParaRPr>
          </a:p>
          <a:p>
            <a:pPr indent="0" lvl="0" marL="0" rtl="0" algn="l">
              <a:spcBef>
                <a:spcPts val="0"/>
              </a:spcBef>
              <a:spcAft>
                <a:spcPts val="0"/>
              </a:spcAft>
              <a:buNone/>
            </a:pPr>
            <a:r>
              <a:rPr b="1" lang="en-IN" sz="1700">
                <a:solidFill>
                  <a:schemeClr val="dk1"/>
                </a:solidFill>
              </a:rPr>
              <a:t>As demonstrated in fig 16, column 5,8,912,13, and 16 in a G+3 internally braced steel frame are in IO performance level ate base shear 3536KN. When the base shear is 4517.66 KN, column 27 and 31 attain the IO-LS performance level, as illustrated in fig 17.</a:t>
            </a:r>
            <a:endParaRPr/>
          </a:p>
        </p:txBody>
      </p:sp>
      <p:pic>
        <p:nvPicPr>
          <p:cNvPr id="467" name="Google Shape;467;p66"/>
          <p:cNvPicPr preferRelativeResize="0"/>
          <p:nvPr/>
        </p:nvPicPr>
        <p:blipFill>
          <a:blip r:embed="rId3">
            <a:alphaModFix/>
          </a:blip>
          <a:stretch>
            <a:fillRect/>
          </a:stretch>
        </p:blipFill>
        <p:spPr>
          <a:xfrm>
            <a:off x="258550" y="3750150"/>
            <a:ext cx="3701150" cy="2595600"/>
          </a:xfrm>
          <a:prstGeom prst="rect">
            <a:avLst/>
          </a:prstGeom>
          <a:noFill/>
          <a:ln>
            <a:noFill/>
          </a:ln>
        </p:spPr>
      </p:pic>
      <p:sp>
        <p:nvSpPr>
          <p:cNvPr id="468" name="Google Shape;468;p66"/>
          <p:cNvSpPr txBox="1"/>
          <p:nvPr/>
        </p:nvSpPr>
        <p:spPr>
          <a:xfrm>
            <a:off x="3959700" y="5466575"/>
            <a:ext cx="19824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Internally Braced Steel Frame in IO</a:t>
            </a:r>
            <a:endParaRPr/>
          </a:p>
        </p:txBody>
      </p:sp>
      <p:pic>
        <p:nvPicPr>
          <p:cNvPr id="469" name="Google Shape;469;p66"/>
          <p:cNvPicPr preferRelativeResize="0"/>
          <p:nvPr/>
        </p:nvPicPr>
        <p:blipFill>
          <a:blip r:embed="rId4">
            <a:alphaModFix/>
          </a:blip>
          <a:stretch>
            <a:fillRect/>
          </a:stretch>
        </p:blipFill>
        <p:spPr>
          <a:xfrm>
            <a:off x="5942100" y="3292625"/>
            <a:ext cx="4467375" cy="3510650"/>
          </a:xfrm>
          <a:prstGeom prst="rect">
            <a:avLst/>
          </a:prstGeom>
          <a:noFill/>
          <a:ln>
            <a:noFill/>
          </a:ln>
        </p:spPr>
      </p:pic>
      <p:sp>
        <p:nvSpPr>
          <p:cNvPr id="470" name="Google Shape;470;p66"/>
          <p:cNvSpPr txBox="1"/>
          <p:nvPr/>
        </p:nvSpPr>
        <p:spPr>
          <a:xfrm>
            <a:off x="10409475" y="5038325"/>
            <a:ext cx="15240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chemeClr val="dk1"/>
                </a:solidFill>
              </a:rPr>
              <a:t>Members of Externally Braced Steel Frame in IO-LS </a:t>
            </a:r>
            <a:endParaRPr/>
          </a:p>
        </p:txBody>
      </p:sp>
      <p:sp>
        <p:nvSpPr>
          <p:cNvPr id="471" name="Google Shape;471;p66"/>
          <p:cNvSpPr txBox="1"/>
          <p:nvPr/>
        </p:nvSpPr>
        <p:spPr>
          <a:xfrm>
            <a:off x="4122900" y="5038325"/>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16.</a:t>
            </a:r>
            <a:endParaRPr/>
          </a:p>
        </p:txBody>
      </p:sp>
      <p:sp>
        <p:nvSpPr>
          <p:cNvPr id="472" name="Google Shape;472;p66"/>
          <p:cNvSpPr txBox="1"/>
          <p:nvPr/>
        </p:nvSpPr>
        <p:spPr>
          <a:xfrm>
            <a:off x="10480150" y="4138375"/>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17.</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67"/>
          <p:cNvSpPr txBox="1"/>
          <p:nvPr>
            <p:ph idx="1" type="body"/>
          </p:nvPr>
        </p:nvSpPr>
        <p:spPr>
          <a:xfrm>
            <a:off x="7454900" y="4765200"/>
            <a:ext cx="29001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sz="1500"/>
              <a:t>Members of Externally Braced Steel Frame in LS-CP Performance Level</a:t>
            </a:r>
            <a:endParaRPr sz="1500"/>
          </a:p>
        </p:txBody>
      </p:sp>
      <p:sp>
        <p:nvSpPr>
          <p:cNvPr id="479" name="Google Shape;479;p67"/>
          <p:cNvSpPr txBox="1"/>
          <p:nvPr/>
        </p:nvSpPr>
        <p:spPr>
          <a:xfrm>
            <a:off x="0" y="1387925"/>
            <a:ext cx="12192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chemeClr val="dk1"/>
                </a:solidFill>
              </a:rPr>
              <a:t>When the base shear is 5128.46KN, column 10 and 11 in fig 18 are I LS-CP levels. At base shear 5222.86KN, the same columns were the first in the entire structure to exceed CP level. In this design, the structure's base shear bearing capacity is improved, while its displacement is reduced as compared to an externally braced frame. As a result, the construction is safe.</a:t>
            </a:r>
            <a:endParaRPr b="1" sz="1700">
              <a:solidFill>
                <a:schemeClr val="dk1"/>
              </a:solidFill>
            </a:endParaRPr>
          </a:p>
          <a:p>
            <a:pPr indent="0" lvl="0" marL="0" rtl="0" algn="l">
              <a:spcBef>
                <a:spcPts val="0"/>
              </a:spcBef>
              <a:spcAft>
                <a:spcPts val="0"/>
              </a:spcAft>
              <a:buClr>
                <a:schemeClr val="dk1"/>
              </a:buClr>
              <a:buSzPts val="1100"/>
              <a:buFont typeface="Arial"/>
              <a:buNone/>
            </a:pPr>
            <a:r>
              <a:t/>
            </a:r>
            <a:endParaRPr b="1" sz="1700">
              <a:solidFill>
                <a:schemeClr val="dk1"/>
              </a:solidFill>
            </a:endParaRPr>
          </a:p>
          <a:p>
            <a:pPr indent="0" lvl="0" marL="0" rtl="0" algn="l">
              <a:spcBef>
                <a:spcPts val="0"/>
              </a:spcBef>
              <a:spcAft>
                <a:spcPts val="0"/>
              </a:spcAft>
              <a:buClr>
                <a:schemeClr val="dk1"/>
              </a:buClr>
              <a:buSzPts val="1100"/>
              <a:buFont typeface="Arial"/>
              <a:buNone/>
            </a:pPr>
            <a:r>
              <a:rPr b="1" lang="en-IN" sz="1700">
                <a:solidFill>
                  <a:schemeClr val="dk1"/>
                </a:solidFill>
              </a:rPr>
              <a:t>After completing all of the push load steps, it was discovered that no members had failed. Only columns 10 and 11 were in the CP level, but the rest of the structure was secure. Figure 19 depicts the capacity curve.</a:t>
            </a:r>
            <a:endParaRPr b="1" sz="1700">
              <a:solidFill>
                <a:schemeClr val="dk1"/>
              </a:solidFill>
            </a:endParaRPr>
          </a:p>
          <a:p>
            <a:pPr indent="0" lvl="0" marL="0" rtl="0" algn="l">
              <a:spcBef>
                <a:spcPts val="0"/>
              </a:spcBef>
              <a:spcAft>
                <a:spcPts val="0"/>
              </a:spcAft>
              <a:buNone/>
            </a:pPr>
            <a:r>
              <a:t/>
            </a:r>
            <a:endParaRPr b="1" sz="1700">
              <a:solidFill>
                <a:schemeClr val="dk1"/>
              </a:solidFill>
            </a:endParaRPr>
          </a:p>
        </p:txBody>
      </p:sp>
      <p:pic>
        <p:nvPicPr>
          <p:cNvPr id="480" name="Google Shape;480;p67"/>
          <p:cNvPicPr preferRelativeResize="0"/>
          <p:nvPr/>
        </p:nvPicPr>
        <p:blipFill>
          <a:blip r:embed="rId3">
            <a:alphaModFix/>
          </a:blip>
          <a:stretch>
            <a:fillRect/>
          </a:stretch>
        </p:blipFill>
        <p:spPr>
          <a:xfrm>
            <a:off x="2370350" y="3308975"/>
            <a:ext cx="4977500" cy="3549025"/>
          </a:xfrm>
          <a:prstGeom prst="rect">
            <a:avLst/>
          </a:prstGeom>
          <a:noFill/>
          <a:ln>
            <a:noFill/>
          </a:ln>
        </p:spPr>
      </p:pic>
      <p:sp>
        <p:nvSpPr>
          <p:cNvPr id="481" name="Google Shape;481;p67"/>
          <p:cNvSpPr txBox="1"/>
          <p:nvPr/>
        </p:nvSpPr>
        <p:spPr>
          <a:xfrm>
            <a:off x="10480150" y="4138375"/>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18.</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8"/>
          <p:cNvSpPr txBox="1"/>
          <p:nvPr>
            <p:ph idx="1" type="body"/>
          </p:nvPr>
        </p:nvSpPr>
        <p:spPr>
          <a:xfrm>
            <a:off x="81650" y="152400"/>
            <a:ext cx="8757600" cy="114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IN"/>
              <a:t>Capacity Curve for Externally Braced Steel Frame</a:t>
            </a:r>
            <a:endParaRPr/>
          </a:p>
        </p:txBody>
      </p:sp>
      <p:pic>
        <p:nvPicPr>
          <p:cNvPr id="488" name="Google Shape;488;p68"/>
          <p:cNvPicPr preferRelativeResize="0"/>
          <p:nvPr/>
        </p:nvPicPr>
        <p:blipFill>
          <a:blip r:embed="rId3">
            <a:alphaModFix/>
          </a:blip>
          <a:stretch>
            <a:fillRect/>
          </a:stretch>
        </p:blipFill>
        <p:spPr>
          <a:xfrm>
            <a:off x="506175" y="1379775"/>
            <a:ext cx="11019074" cy="5115476"/>
          </a:xfrm>
          <a:prstGeom prst="rect">
            <a:avLst/>
          </a:prstGeom>
          <a:noFill/>
          <a:ln>
            <a:noFill/>
          </a:ln>
        </p:spPr>
      </p:pic>
      <p:sp>
        <p:nvSpPr>
          <p:cNvPr id="489" name="Google Shape;489;p68"/>
          <p:cNvSpPr/>
          <p:nvPr/>
        </p:nvSpPr>
        <p:spPr>
          <a:xfrm>
            <a:off x="10654400" y="6164025"/>
            <a:ext cx="870900" cy="331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8"/>
          <p:cNvSpPr txBox="1"/>
          <p:nvPr/>
        </p:nvSpPr>
        <p:spPr>
          <a:xfrm>
            <a:off x="206750" y="6164025"/>
            <a:ext cx="884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sz="1700">
                <a:solidFill>
                  <a:srgbClr val="3B3835"/>
                </a:solidFill>
                <a:highlight>
                  <a:schemeClr val="lt1"/>
                </a:highlight>
              </a:rPr>
              <a:t>Fig 19.</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idx="1" type="body"/>
          </p:nvPr>
        </p:nvSpPr>
        <p:spPr>
          <a:xfrm>
            <a:off x="406400" y="152400"/>
            <a:ext cx="8432800" cy="1143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3600"/>
              <a:buNone/>
            </a:pPr>
            <a:r>
              <a:rPr lang="en-IN"/>
              <a:t>D</a:t>
            </a:r>
            <a:r>
              <a:rPr lang="en-IN"/>
              <a:t>istinguishing Characteristics</a:t>
            </a:r>
            <a:endParaRPr/>
          </a:p>
        </p:txBody>
      </p:sp>
      <p:sp>
        <p:nvSpPr>
          <p:cNvPr id="192" name="Google Shape;192;p33"/>
          <p:cNvSpPr txBox="1"/>
          <p:nvPr/>
        </p:nvSpPr>
        <p:spPr>
          <a:xfrm>
            <a:off x="718457" y="1907177"/>
            <a:ext cx="10411097" cy="1938992"/>
          </a:xfrm>
          <a:prstGeom prst="rect">
            <a:avLst/>
          </a:prstGeom>
          <a:noFill/>
          <a:ln>
            <a:noFill/>
          </a:ln>
        </p:spPr>
        <p:txBody>
          <a:bodyPr anchorCtr="0" anchor="t" bIns="45700" lIns="91425" spcFirstLastPara="1" rIns="91425" wrap="square" tIns="45700">
            <a:noAutofit/>
          </a:bodyPr>
          <a:lstStyle/>
          <a:p>
            <a:pPr indent="-295275" lvl="0" marL="457200" rtl="0" algn="l">
              <a:lnSpc>
                <a:spcPct val="115000"/>
              </a:lnSpc>
              <a:spcBef>
                <a:spcPts val="0"/>
              </a:spcBef>
              <a:spcAft>
                <a:spcPts val="0"/>
              </a:spcAft>
              <a:buClr>
                <a:srgbClr val="666666"/>
              </a:buClr>
              <a:buSzPts val="1050"/>
              <a:buChar char="●"/>
            </a:pPr>
            <a:r>
              <a:rPr b="1" lang="en-IN" sz="1700">
                <a:solidFill>
                  <a:srgbClr val="3B3835"/>
                </a:solidFill>
                <a:highlight>
                  <a:srgbClr val="FFFFFF"/>
                </a:highlight>
              </a:rPr>
              <a:t>Performance Based Seismic Design allows the owner, architect, and structural engineer to choose both the appropriate level of ground shaking and the chosen level of protection for that ground motion.</a:t>
            </a:r>
            <a:endParaRPr b="1" sz="1700">
              <a:solidFill>
                <a:srgbClr val="3B3835"/>
              </a:solidFill>
              <a:highlight>
                <a:srgbClr val="FFFFFF"/>
              </a:highlight>
            </a:endParaRPr>
          </a:p>
          <a:p>
            <a:pPr indent="-295275" lvl="0" marL="457200" rtl="0" algn="l">
              <a:lnSpc>
                <a:spcPct val="115000"/>
              </a:lnSpc>
              <a:spcBef>
                <a:spcPts val="0"/>
              </a:spcBef>
              <a:spcAft>
                <a:spcPts val="0"/>
              </a:spcAft>
              <a:buClr>
                <a:srgbClr val="666666"/>
              </a:buClr>
              <a:buSzPts val="1050"/>
              <a:buChar char="●"/>
            </a:pPr>
            <a:r>
              <a:rPr b="1" lang="en-IN" sz="1700">
                <a:solidFill>
                  <a:srgbClr val="3B3835"/>
                </a:solidFill>
                <a:highlight>
                  <a:srgbClr val="FFFFFF"/>
                </a:highlight>
              </a:rPr>
              <a:t>Multiple levels of ground shaking can be evaluated, with a different level of performance specified for each level of ground shaking.</a:t>
            </a:r>
            <a:endParaRPr b="1" sz="1700">
              <a:solidFill>
                <a:srgbClr val="3B3835"/>
              </a:solidFill>
              <a:highlight>
                <a:srgbClr val="FFFFFF"/>
              </a:highlight>
            </a:endParaRPr>
          </a:p>
          <a:p>
            <a:pPr indent="-295275" lvl="0" marL="457200" rtl="0" algn="l">
              <a:lnSpc>
                <a:spcPct val="115000"/>
              </a:lnSpc>
              <a:spcBef>
                <a:spcPts val="0"/>
              </a:spcBef>
              <a:spcAft>
                <a:spcPts val="0"/>
              </a:spcAft>
              <a:buClr>
                <a:srgbClr val="666666"/>
              </a:buClr>
              <a:buSzPts val="1050"/>
              <a:buChar char="●"/>
            </a:pPr>
            <a:r>
              <a:rPr b="1" lang="en-IN" sz="1700">
                <a:solidFill>
                  <a:srgbClr val="3B3835"/>
                </a:solidFill>
                <a:highlight>
                  <a:srgbClr val="FFFFFF"/>
                </a:highlight>
              </a:rPr>
              <a:t>Target building performance levels range from Continued Operation, in which the building and nonstructural components are expected to sustain almost no damage in response to the design earthquake, to Collapse Prevention, in which the structure should remain standing, but is extensively damaged.</a:t>
            </a:r>
            <a:endParaRPr b="1" sz="1700">
              <a:solidFill>
                <a:srgbClr val="3B3835"/>
              </a:solidFill>
              <a:highlight>
                <a:srgbClr val="FFFFFF"/>
              </a:highlight>
            </a:endParaRPr>
          </a:p>
          <a:p>
            <a:pPr indent="-295275" lvl="0" marL="457200" rtl="0" algn="l">
              <a:lnSpc>
                <a:spcPct val="115000"/>
              </a:lnSpc>
              <a:spcBef>
                <a:spcPts val="0"/>
              </a:spcBef>
              <a:spcAft>
                <a:spcPts val="0"/>
              </a:spcAft>
              <a:buClr>
                <a:srgbClr val="666666"/>
              </a:buClr>
              <a:buSzPts val="1050"/>
              <a:buChar char="●"/>
            </a:pPr>
            <a:r>
              <a:rPr b="1" lang="en-IN" sz="1700">
                <a:solidFill>
                  <a:srgbClr val="3B3835"/>
                </a:solidFill>
                <a:highlight>
                  <a:srgbClr val="FFFFFF"/>
                </a:highlight>
              </a:rPr>
              <a:t>Specific ductility factors ("m" values) are specified for each component of the seismic force-resisting system. The ductility factor varies depending on the target building performance level, material type, and the relative ductility of the component.</a:t>
            </a:r>
            <a:endParaRPr sz="1050">
              <a:solidFill>
                <a:srgbClr val="666666"/>
              </a:solidFill>
              <a:highlight>
                <a:srgbClr val="FFFFFF"/>
              </a:high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9"/>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CONCLUSION</a:t>
            </a:r>
            <a:endParaRPr/>
          </a:p>
        </p:txBody>
      </p:sp>
      <p:sp>
        <p:nvSpPr>
          <p:cNvPr id="497" name="Google Shape;497;p69"/>
          <p:cNvSpPr txBox="1"/>
          <p:nvPr/>
        </p:nvSpPr>
        <p:spPr>
          <a:xfrm>
            <a:off x="150" y="1387925"/>
            <a:ext cx="12192000" cy="48948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rgbClr val="3B3835"/>
              </a:buClr>
              <a:buSzPts val="1700"/>
              <a:buChar char="●"/>
            </a:pPr>
            <a:r>
              <a:rPr b="1" lang="en-IN" sz="1700">
                <a:solidFill>
                  <a:srgbClr val="3B3835"/>
                </a:solidFill>
                <a:highlight>
                  <a:srgbClr val="FFFFFF"/>
                </a:highlight>
              </a:rPr>
              <a:t>Nonlinear static analysis was used to successfully execute the notion of performance-based earthquake design by applying incremental lateral stresses to braced and non-braced steel frames. Using STAAD Pro. Advanced, the performance criteria provided by FEMA 356 can be successfully incorporated in the PBSD pushover analysis approach.</a:t>
            </a:r>
            <a:endParaRPr b="1" sz="1700">
              <a:solidFill>
                <a:srgbClr val="3B3835"/>
              </a:solidFill>
              <a:highlight>
                <a:srgbClr val="FFFFFF"/>
              </a:highlight>
            </a:endParaRPr>
          </a:p>
          <a:p>
            <a:pPr indent="0" lvl="0" marL="457200" rtl="0" algn="l">
              <a:spcBef>
                <a:spcPts val="0"/>
              </a:spcBef>
              <a:spcAft>
                <a:spcPts val="0"/>
              </a:spcAft>
              <a:buNone/>
            </a:pPr>
            <a:r>
              <a:t/>
            </a:r>
            <a:endParaRPr b="1" sz="1700">
              <a:solidFill>
                <a:srgbClr val="3B3835"/>
              </a:solidFill>
              <a:highlight>
                <a:srgbClr val="FFFFFF"/>
              </a:highlight>
            </a:endParaRPr>
          </a:p>
          <a:p>
            <a:pPr indent="-336550" lvl="0" marL="457200" rtl="0" algn="l">
              <a:spcBef>
                <a:spcPts val="0"/>
              </a:spcBef>
              <a:spcAft>
                <a:spcPts val="0"/>
              </a:spcAft>
              <a:buClr>
                <a:srgbClr val="3B3835"/>
              </a:buClr>
              <a:buSzPts val="1700"/>
              <a:buChar char="●"/>
            </a:pPr>
            <a:r>
              <a:rPr b="1" lang="en-IN" sz="1700">
                <a:solidFill>
                  <a:srgbClr val="3B3835"/>
                </a:solidFill>
                <a:highlight>
                  <a:srgbClr val="FFFFFF"/>
                </a:highlight>
              </a:rPr>
              <a:t>Under incremental push loads, the maximum members of the moment frame reach the Collapse prevention level and eventually fail. This causes the entire steel frame to collapse during the earthquake. External steel bracings can be added to the structural system to boost the structure's shear capacity. However, bracing fails under progressive lateral loads.</a:t>
            </a:r>
            <a:endParaRPr b="1" sz="1700">
              <a:solidFill>
                <a:srgbClr val="3B3835"/>
              </a:solidFill>
              <a:highlight>
                <a:srgbClr val="FFFFFF"/>
              </a:highlight>
            </a:endParaRPr>
          </a:p>
          <a:p>
            <a:pPr indent="0" lvl="0" marL="457200" rtl="0" algn="l">
              <a:spcBef>
                <a:spcPts val="0"/>
              </a:spcBef>
              <a:spcAft>
                <a:spcPts val="0"/>
              </a:spcAft>
              <a:buNone/>
            </a:pPr>
            <a:r>
              <a:t/>
            </a:r>
            <a:endParaRPr b="1" sz="1700">
              <a:solidFill>
                <a:srgbClr val="3B3835"/>
              </a:solidFill>
              <a:highlight>
                <a:srgbClr val="FFFFFF"/>
              </a:highlight>
            </a:endParaRPr>
          </a:p>
          <a:p>
            <a:pPr indent="-336550" lvl="0" marL="457200" rtl="0" algn="l">
              <a:spcBef>
                <a:spcPts val="0"/>
              </a:spcBef>
              <a:spcAft>
                <a:spcPts val="0"/>
              </a:spcAft>
              <a:buClr>
                <a:srgbClr val="3B3835"/>
              </a:buClr>
              <a:buSzPts val="1700"/>
              <a:buChar char="●"/>
            </a:pPr>
            <a:r>
              <a:rPr b="1" lang="en-IN" sz="1700">
                <a:solidFill>
                  <a:srgbClr val="3B3835"/>
                </a:solidFill>
                <a:highlight>
                  <a:srgbClr val="FFFFFF"/>
                </a:highlight>
              </a:rPr>
              <a:t>This causes structural members to fail during an earthquake since the maximum members are in the CP level. To avoid this, pushover analysis can be used to identify which members are failing following incremental lateral load and the position of bracing that prevents these members from failing.</a:t>
            </a:r>
            <a:endParaRPr b="1" sz="1700">
              <a:solidFill>
                <a:srgbClr val="3B3835"/>
              </a:solidFill>
              <a:highlight>
                <a:srgbClr val="FFFFFF"/>
              </a:highlight>
            </a:endParaRPr>
          </a:p>
          <a:p>
            <a:pPr indent="0" lvl="0" marL="457200" rtl="0" algn="l">
              <a:spcBef>
                <a:spcPts val="0"/>
              </a:spcBef>
              <a:spcAft>
                <a:spcPts val="0"/>
              </a:spcAft>
              <a:buNone/>
            </a:pPr>
            <a:r>
              <a:t/>
            </a:r>
            <a:endParaRPr b="1" sz="1700">
              <a:solidFill>
                <a:srgbClr val="3B3835"/>
              </a:solidFill>
              <a:highlight>
                <a:srgbClr val="FFFFFF"/>
              </a:highlight>
            </a:endParaRPr>
          </a:p>
          <a:p>
            <a:pPr indent="-336550" lvl="0" marL="457200" rtl="0" algn="l">
              <a:spcBef>
                <a:spcPts val="0"/>
              </a:spcBef>
              <a:spcAft>
                <a:spcPts val="0"/>
              </a:spcAft>
              <a:buClr>
                <a:srgbClr val="3B3835"/>
              </a:buClr>
              <a:buSzPts val="1700"/>
              <a:buChar char="●"/>
            </a:pPr>
            <a:r>
              <a:rPr b="1" lang="en-IN" sz="1700">
                <a:solidFill>
                  <a:srgbClr val="3B3835"/>
                </a:solidFill>
                <a:highlight>
                  <a:srgbClr val="FFFFFF"/>
                </a:highlight>
              </a:rPr>
              <a:t>During an earthquake, this perfect bracing location saves the structure. It is determined that a properly braced steel frame boosts the structure's shear capacity and performs effectively, especially at the LS level. After incremental lateral loads, no member collapse is seen in this frame. Pushover analysis has been effectively used to investigate nonlinear structural behaviour under earthquake loading.</a:t>
            </a:r>
            <a:endParaRPr b="1" sz="1700">
              <a:solidFill>
                <a:srgbClr val="3B3835"/>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0"/>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REFERENCES</a:t>
            </a:r>
            <a:endParaRPr/>
          </a:p>
        </p:txBody>
      </p:sp>
      <p:sp>
        <p:nvSpPr>
          <p:cNvPr id="504" name="Google Shape;504;p70"/>
          <p:cNvSpPr txBox="1"/>
          <p:nvPr/>
        </p:nvSpPr>
        <p:spPr>
          <a:xfrm>
            <a:off x="136075" y="1442350"/>
            <a:ext cx="8432700" cy="46332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dk1"/>
              </a:buClr>
              <a:buSzPts val="1700"/>
              <a:buChar char="●"/>
            </a:pPr>
            <a:r>
              <a:rPr b="1" lang="en-IN" sz="1700" u="sng">
                <a:solidFill>
                  <a:schemeClr val="hlink"/>
                </a:solidFill>
                <a:hlinkClick r:id="rId3"/>
              </a:rPr>
              <a:t>https://www.iitk.ac.in/nicee/wcee/article/13_1823.pdf</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4"/>
              </a:rPr>
              <a:t>https://link.springer.com/article/10.1007/s40091-015-0080-y</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5"/>
              </a:rPr>
              <a:t>http://ignited.in/I/a/304875</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6"/>
              </a:rPr>
              <a:t>https://www.iitk.ac.in/nicee/wcee/article/WCEE2012_1281.pdf</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7"/>
              </a:rPr>
              <a:t>http://www.i-asem.org/publication_conf/asem17/1.SM/XH3A.5.SM1130_4175F1.pdf</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8"/>
              </a:rPr>
              <a:t>https://www.constrofacilitator.com/seismic-design-of-steel-moment-frames/</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9"/>
              </a:rPr>
              <a:t>https://www.mka.com/services/performance-based-seismic-design</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0"/>
              </a:rPr>
              <a:t>https://store.ctbuh.org/technical-guides/137-performance-based-seismic-design-for-tall-buildings.html</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1"/>
              </a:rPr>
              <a:t>https://onlinelibrary.wiley.com/doi/abs/10.1002/tal.637</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2"/>
              </a:rPr>
              <a:t>https://journals.sagepub.com/doi/abs/10.1193/1.1586128</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3"/>
              </a:rPr>
              <a:t>https://journals.sagepub.com/doi/abs/10.1193/1.4000046</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4"/>
              </a:rPr>
              <a:t>https://iopscience.iop.org/article/10.1088/1757-899X/910/1/012008/pdf</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5"/>
              </a:rPr>
              <a:t>http://www.sginstitute.in/activities/Civil/Day_6_1.pdf</a:t>
            </a:r>
            <a:endParaRPr b="1" sz="1700">
              <a:solidFill>
                <a:schemeClr val="dk1"/>
              </a:solidFill>
            </a:endParaRPr>
          </a:p>
          <a:p>
            <a:pPr indent="-336550" lvl="0" marL="457200" rtl="0" algn="l">
              <a:spcBef>
                <a:spcPts val="0"/>
              </a:spcBef>
              <a:spcAft>
                <a:spcPts val="0"/>
              </a:spcAft>
              <a:buClr>
                <a:schemeClr val="dk1"/>
              </a:buClr>
              <a:buSzPts val="1700"/>
              <a:buChar char="●"/>
            </a:pPr>
            <a:r>
              <a:rPr b="1" lang="en-IN" sz="1700" u="sng">
                <a:solidFill>
                  <a:schemeClr val="hlink"/>
                </a:solidFill>
                <a:hlinkClick r:id="rId16"/>
              </a:rPr>
              <a:t>https://www.iaset.us/IEEE-Civil</a:t>
            </a:r>
            <a:endParaRPr b="1" sz="1700">
              <a:solidFill>
                <a:schemeClr val="dk1"/>
              </a:solidFill>
            </a:endParaRPr>
          </a:p>
          <a:p>
            <a:pPr indent="0" lvl="0" marL="0" rtl="0" algn="l">
              <a:spcBef>
                <a:spcPts val="0"/>
              </a:spcBef>
              <a:spcAft>
                <a:spcPts val="0"/>
              </a:spcAft>
              <a:buNone/>
            </a:pPr>
            <a:r>
              <a:t/>
            </a:r>
            <a:endParaRPr b="1" sz="17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nvSpPr>
        <p:spPr>
          <a:xfrm>
            <a:off x="4185669" y="2921168"/>
            <a:ext cx="3820661"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6000">
                <a:solidFill>
                  <a:schemeClr val="dk1"/>
                </a:solidFill>
                <a:latin typeface="Arial"/>
                <a:ea typeface="Arial"/>
                <a:cs typeface="Arial"/>
                <a:sym typeface="Aria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6238250" y="2066029"/>
            <a:ext cx="5368800" cy="391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lang="en-IN" sz="1700">
                <a:solidFill>
                  <a:srgbClr val="3B3835"/>
                </a:solidFill>
                <a:highlight>
                  <a:srgbClr val="FFFFFF"/>
                </a:highlight>
              </a:rPr>
              <a:t>A graphical illustration of a performance objective matrix that compares earthquake hazard levels (y axis) to target building performance levels (x axis) (x axis).</a:t>
            </a:r>
            <a:endParaRPr b="1" sz="1700">
              <a:solidFill>
                <a:srgbClr val="3B3835"/>
              </a:solidFill>
              <a:highlight>
                <a:srgbClr val="FFFFFF"/>
              </a:highlight>
            </a:endParaRPr>
          </a:p>
          <a:p>
            <a:pPr indent="0" lvl="0" marL="0" marR="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marR="0" rtl="0" algn="l">
              <a:spcBef>
                <a:spcPts val="0"/>
              </a:spcBef>
              <a:spcAft>
                <a:spcPts val="0"/>
              </a:spcAft>
              <a:buClr>
                <a:schemeClr val="dk1"/>
              </a:buClr>
              <a:buSzPts val="1100"/>
              <a:buFont typeface="Arial"/>
              <a:buNone/>
            </a:pPr>
            <a:r>
              <a:rPr b="1" lang="en-IN" sz="1700">
                <a:solidFill>
                  <a:srgbClr val="3B3835"/>
                </a:solidFill>
                <a:highlight>
                  <a:srgbClr val="FFFFFF"/>
                </a:highlight>
              </a:rPr>
              <a:t>The three diagonal lines show the performance goals for various construction groupings.</a:t>
            </a:r>
            <a:endParaRPr b="1" sz="1700">
              <a:solidFill>
                <a:srgbClr val="3B3835"/>
              </a:solidFill>
              <a:highlight>
                <a:srgbClr val="FFFFFF"/>
              </a:highlight>
            </a:endParaRPr>
          </a:p>
          <a:p>
            <a:pPr indent="0" lvl="0" marL="0" marR="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marR="0" rtl="0" algn="l">
              <a:spcBef>
                <a:spcPts val="0"/>
              </a:spcBef>
              <a:spcAft>
                <a:spcPts val="0"/>
              </a:spcAft>
              <a:buClr>
                <a:schemeClr val="dk1"/>
              </a:buClr>
              <a:buSzPts val="1100"/>
              <a:buFont typeface="Arial"/>
              <a:buNone/>
            </a:pPr>
            <a:r>
              <a:rPr b="1" lang="en-IN" sz="1700">
                <a:solidFill>
                  <a:srgbClr val="3B3835"/>
                </a:solidFill>
                <a:highlight>
                  <a:srgbClr val="FFFFFF"/>
                </a:highlight>
              </a:rPr>
              <a:t>Group I is a typical commercial structure, but Groups II and III are structures that require a higher level of security, such as hospitals, fire stations, data centres, critical manufacturing facilities, and so on.</a:t>
            </a:r>
            <a:endParaRPr b="1" sz="1700">
              <a:solidFill>
                <a:srgbClr val="3B3835"/>
              </a:solidFill>
              <a:highlight>
                <a:srgbClr val="FFFFFF"/>
              </a:highlight>
            </a:endParaRPr>
          </a:p>
          <a:p>
            <a:pPr indent="0" lvl="0" marL="0" marR="0" rtl="0" algn="l">
              <a:spcBef>
                <a:spcPts val="0"/>
              </a:spcBef>
              <a:spcAft>
                <a:spcPts val="0"/>
              </a:spcAft>
              <a:buNone/>
            </a:pPr>
            <a:r>
              <a:t/>
            </a:r>
            <a:endParaRPr sz="1050">
              <a:solidFill>
                <a:srgbClr val="666666"/>
              </a:solidFill>
              <a:highlight>
                <a:srgbClr val="FFFFFF"/>
              </a:highlight>
            </a:endParaRPr>
          </a:p>
        </p:txBody>
      </p:sp>
      <p:pic>
        <p:nvPicPr>
          <p:cNvPr id="198" name="Google Shape;198;p34"/>
          <p:cNvPicPr preferRelativeResize="0"/>
          <p:nvPr/>
        </p:nvPicPr>
        <p:blipFill>
          <a:blip r:embed="rId3">
            <a:alphaModFix/>
          </a:blip>
          <a:stretch>
            <a:fillRect/>
          </a:stretch>
        </p:blipFill>
        <p:spPr>
          <a:xfrm>
            <a:off x="341950" y="1782950"/>
            <a:ext cx="5998975" cy="4199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406399" y="1565731"/>
            <a:ext cx="10879909" cy="4031873"/>
          </a:xfrm>
          <a:prstGeom prst="rect">
            <a:avLst/>
          </a:prstGeom>
          <a:noFill/>
          <a:ln>
            <a:noFill/>
          </a:ln>
        </p:spPr>
        <p:txBody>
          <a:bodyPr anchorCtr="0" anchor="t" bIns="45700" lIns="91425" spcFirstLastPara="1" rIns="91425" wrap="square" tIns="45700">
            <a:noAutofit/>
          </a:bodyPr>
          <a:lstStyle/>
          <a:p>
            <a:pPr indent="0" lvl="0" marL="0" marR="0" rtl="0" algn="l">
              <a:spcBef>
                <a:spcPts val="1600"/>
              </a:spcBef>
              <a:spcAft>
                <a:spcPts val="0"/>
              </a:spcAft>
              <a:buNone/>
            </a:pPr>
            <a:r>
              <a:t/>
            </a:r>
            <a:endParaRPr/>
          </a:p>
        </p:txBody>
      </p:sp>
      <p:pic>
        <p:nvPicPr>
          <p:cNvPr id="204" name="Google Shape;204;p35"/>
          <p:cNvPicPr preferRelativeResize="0"/>
          <p:nvPr/>
        </p:nvPicPr>
        <p:blipFill>
          <a:blip r:embed="rId3">
            <a:alphaModFix/>
          </a:blip>
          <a:stretch>
            <a:fillRect/>
          </a:stretch>
        </p:blipFill>
        <p:spPr>
          <a:xfrm>
            <a:off x="120150" y="1565725"/>
            <a:ext cx="5635677" cy="4306726"/>
          </a:xfrm>
          <a:prstGeom prst="rect">
            <a:avLst/>
          </a:prstGeom>
          <a:noFill/>
          <a:ln>
            <a:noFill/>
          </a:ln>
        </p:spPr>
      </p:pic>
      <p:pic>
        <p:nvPicPr>
          <p:cNvPr id="205" name="Google Shape;205;p35"/>
          <p:cNvPicPr preferRelativeResize="0"/>
          <p:nvPr/>
        </p:nvPicPr>
        <p:blipFill>
          <a:blip r:embed="rId4">
            <a:alphaModFix/>
          </a:blip>
          <a:stretch>
            <a:fillRect/>
          </a:stretch>
        </p:blipFill>
        <p:spPr>
          <a:xfrm>
            <a:off x="6022975" y="1565725"/>
            <a:ext cx="5964900" cy="4306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406400" y="152400"/>
            <a:ext cx="8432700" cy="114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IN"/>
              <a:t>Design methods used by PBSD theory</a:t>
            </a:r>
            <a:endParaRPr/>
          </a:p>
        </p:txBody>
      </p:sp>
      <p:sp>
        <p:nvSpPr>
          <p:cNvPr id="212" name="Google Shape;212;p36"/>
          <p:cNvSpPr txBox="1"/>
          <p:nvPr/>
        </p:nvSpPr>
        <p:spPr>
          <a:xfrm>
            <a:off x="68050" y="1469575"/>
            <a:ext cx="72663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A set of rational function levels is established, and quantitative metrics such as beam and column bending, shear, and axial deformation, as well as plastic performance of their connections, are given.</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t/>
            </a:r>
            <a:endParaRPr b="1" sz="1700">
              <a:solidFill>
                <a:srgbClr val="3B3835"/>
              </a:solidFill>
              <a:highlight>
                <a:srgbClr val="FFFFFF"/>
              </a:highlight>
            </a:endParaRPr>
          </a:p>
          <a:p>
            <a:pPr indent="0" lvl="0" marL="0" rtl="0" algn="l">
              <a:spcBef>
                <a:spcPts val="0"/>
              </a:spcBef>
              <a:spcAft>
                <a:spcPts val="0"/>
              </a:spcAft>
              <a:buClr>
                <a:schemeClr val="dk1"/>
              </a:buClr>
              <a:buSzPts val="1100"/>
              <a:buFont typeface="Arial"/>
              <a:buNone/>
            </a:pPr>
            <a:r>
              <a:rPr b="1" lang="en-IN" sz="1700">
                <a:solidFill>
                  <a:srgbClr val="3B3835"/>
                </a:solidFill>
                <a:highlight>
                  <a:srgbClr val="FFFFFF"/>
                </a:highlight>
              </a:rPr>
              <a:t>The target performances are decided by the structure's role and importance. The distinction between the PBSD seismic design approach and the typical structural design system is the emphasis on displacement properties and nonlinear inelastic static analysis of structures.</a:t>
            </a:r>
            <a:endParaRPr b="1" sz="1700">
              <a:solidFill>
                <a:srgbClr val="3B3835"/>
              </a:solidFill>
              <a:highlight>
                <a:srgbClr val="FFFFFF"/>
              </a:highlight>
            </a:endParaRPr>
          </a:p>
          <a:p>
            <a:pPr indent="0" lvl="0" marL="0" rtl="0" algn="l">
              <a:spcBef>
                <a:spcPts val="0"/>
              </a:spcBef>
              <a:spcAft>
                <a:spcPts val="0"/>
              </a:spcAft>
              <a:buNone/>
            </a:pPr>
            <a:r>
              <a:t/>
            </a:r>
            <a:endParaRPr b="1" sz="1700">
              <a:solidFill>
                <a:srgbClr val="3B3835"/>
              </a:solidFill>
              <a:highlight>
                <a:srgbClr val="FFFFFF"/>
              </a:highlight>
            </a:endParaRPr>
          </a:p>
        </p:txBody>
      </p:sp>
      <p:pic>
        <p:nvPicPr>
          <p:cNvPr id="213" name="Google Shape;213;p36"/>
          <p:cNvPicPr preferRelativeResize="0"/>
          <p:nvPr/>
        </p:nvPicPr>
        <p:blipFill>
          <a:blip r:embed="rId3">
            <a:alphaModFix/>
          </a:blip>
          <a:stretch>
            <a:fillRect/>
          </a:stretch>
        </p:blipFill>
        <p:spPr>
          <a:xfrm>
            <a:off x="7334350" y="1640100"/>
            <a:ext cx="4716225" cy="4268700"/>
          </a:xfrm>
          <a:prstGeom prst="rect">
            <a:avLst/>
          </a:prstGeom>
          <a:noFill/>
          <a:ln>
            <a:noFill/>
          </a:ln>
        </p:spPr>
      </p:pic>
      <p:pic>
        <p:nvPicPr>
          <p:cNvPr id="214" name="Google Shape;214;p36"/>
          <p:cNvPicPr preferRelativeResize="0"/>
          <p:nvPr/>
        </p:nvPicPr>
        <p:blipFill>
          <a:blip r:embed="rId4">
            <a:alphaModFix/>
          </a:blip>
          <a:stretch>
            <a:fillRect/>
          </a:stretch>
        </p:blipFill>
        <p:spPr>
          <a:xfrm>
            <a:off x="1427900" y="3914125"/>
            <a:ext cx="4220053" cy="254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7"/>
          <p:cNvPicPr preferRelativeResize="0"/>
          <p:nvPr/>
        </p:nvPicPr>
        <p:blipFill>
          <a:blip r:embed="rId3">
            <a:alphaModFix/>
          </a:blip>
          <a:stretch>
            <a:fillRect/>
          </a:stretch>
        </p:blipFill>
        <p:spPr>
          <a:xfrm>
            <a:off x="574225" y="1499500"/>
            <a:ext cx="10782300" cy="476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8"/>
          <p:cNvPicPr preferRelativeResize="0"/>
          <p:nvPr/>
        </p:nvPicPr>
        <p:blipFill rotWithShape="1">
          <a:blip r:embed="rId3">
            <a:alphaModFix/>
          </a:blip>
          <a:srcRect b="0" l="-610" r="610" t="0"/>
          <a:stretch/>
        </p:blipFill>
        <p:spPr>
          <a:xfrm>
            <a:off x="179600" y="2023387"/>
            <a:ext cx="11127900" cy="2225575"/>
          </a:xfrm>
          <a:prstGeom prst="rect">
            <a:avLst/>
          </a:prstGeom>
          <a:noFill/>
          <a:ln>
            <a:noFill/>
          </a:ln>
        </p:spPr>
      </p:pic>
      <p:pic>
        <p:nvPicPr>
          <p:cNvPr id="227" name="Google Shape;227;p38"/>
          <p:cNvPicPr preferRelativeResize="0"/>
          <p:nvPr/>
        </p:nvPicPr>
        <p:blipFill>
          <a:blip r:embed="rId4">
            <a:alphaModFix/>
          </a:blip>
          <a:stretch>
            <a:fillRect/>
          </a:stretch>
        </p:blipFill>
        <p:spPr>
          <a:xfrm>
            <a:off x="179600" y="1404250"/>
            <a:ext cx="3295650" cy="619125"/>
          </a:xfrm>
          <a:prstGeom prst="rect">
            <a:avLst/>
          </a:prstGeom>
          <a:noFill/>
          <a:ln>
            <a:noFill/>
          </a:ln>
        </p:spPr>
      </p:pic>
      <p:pic>
        <p:nvPicPr>
          <p:cNvPr id="228" name="Google Shape;228;p38"/>
          <p:cNvPicPr preferRelativeResize="0"/>
          <p:nvPr/>
        </p:nvPicPr>
        <p:blipFill>
          <a:blip r:embed="rId5">
            <a:alphaModFix/>
          </a:blip>
          <a:stretch>
            <a:fillRect/>
          </a:stretch>
        </p:blipFill>
        <p:spPr>
          <a:xfrm>
            <a:off x="2620725" y="3857100"/>
            <a:ext cx="6503779" cy="300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